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pptx" ContentType="application/vnd.openxmlformats-officedocument.presentationml.presentation"/>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0" r:id="rId1"/>
  </p:sldMasterIdLst>
  <p:notesMasterIdLst>
    <p:notesMasterId r:id="rId42"/>
  </p:notesMasterIdLst>
  <p:sldIdLst>
    <p:sldId id="256" r:id="rId2"/>
    <p:sldId id="257" r:id="rId3"/>
    <p:sldId id="318" r:id="rId4"/>
    <p:sldId id="370" r:id="rId5"/>
    <p:sldId id="259" r:id="rId6"/>
    <p:sldId id="260" r:id="rId7"/>
    <p:sldId id="357" r:id="rId8"/>
    <p:sldId id="374" r:id="rId9"/>
    <p:sldId id="355" r:id="rId10"/>
    <p:sldId id="356" r:id="rId11"/>
    <p:sldId id="358" r:id="rId12"/>
    <p:sldId id="375" r:id="rId13"/>
    <p:sldId id="350" r:id="rId14"/>
    <p:sldId id="359" r:id="rId15"/>
    <p:sldId id="353" r:id="rId16"/>
    <p:sldId id="365" r:id="rId17"/>
    <p:sldId id="351" r:id="rId18"/>
    <p:sldId id="354" r:id="rId19"/>
    <p:sldId id="360" r:id="rId20"/>
    <p:sldId id="352" r:id="rId21"/>
    <p:sldId id="366" r:id="rId22"/>
    <p:sldId id="361" r:id="rId23"/>
    <p:sldId id="362" r:id="rId24"/>
    <p:sldId id="376" r:id="rId25"/>
    <p:sldId id="377" r:id="rId26"/>
    <p:sldId id="378" r:id="rId27"/>
    <p:sldId id="369" r:id="rId28"/>
    <p:sldId id="321" r:id="rId29"/>
    <p:sldId id="363" r:id="rId30"/>
    <p:sldId id="371" r:id="rId31"/>
    <p:sldId id="364" r:id="rId32"/>
    <p:sldId id="373" r:id="rId33"/>
    <p:sldId id="367" r:id="rId34"/>
    <p:sldId id="372" r:id="rId35"/>
    <p:sldId id="344" r:id="rId36"/>
    <p:sldId id="331" r:id="rId37"/>
    <p:sldId id="332" r:id="rId38"/>
    <p:sldId id="345" r:id="rId39"/>
    <p:sldId id="368" r:id="rId40"/>
    <p:sldId id="258" r:id="rId4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3131"/>
    <a:srgbClr val="6A9194"/>
    <a:srgbClr val="453D5D"/>
    <a:srgbClr val="E1C2AB"/>
    <a:srgbClr val="123232"/>
    <a:srgbClr val="C89268"/>
    <a:srgbClr val="5C4B8B"/>
    <a:srgbClr val="948BC2"/>
    <a:srgbClr val="CA926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961" autoAdjust="0"/>
    <p:restoredTop sz="85595" autoAdjust="0"/>
  </p:normalViewPr>
  <p:slideViewPr>
    <p:cSldViewPr snapToGrid="0">
      <p:cViewPr varScale="1">
        <p:scale>
          <a:sx n="65" d="100"/>
          <a:sy n="65" d="100"/>
        </p:scale>
        <p:origin x="738"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871F321-12D5-4476-9B78-3A83EE8CF5B1}" type="doc">
      <dgm:prSet loTypeId="urn:microsoft.com/office/officeart/2005/8/layout/rings+Icon" loCatId="officeonline" qsTypeId="urn:microsoft.com/office/officeart/2005/8/quickstyle/simple1" qsCatId="simple" csTypeId="urn:microsoft.com/office/officeart/2005/8/colors/accent1_2" csCatId="accent1" phldr="1"/>
      <dgm:spPr/>
    </dgm:pt>
    <dgm:pt modelId="{244FCAA2-AFC6-4C16-9218-D4F9302F2B08}">
      <dgm:prSet phldrT="[Text]"/>
      <dgm:spPr/>
      <dgm:t>
        <a:bodyPr/>
        <a:lstStyle/>
        <a:p>
          <a:r>
            <a:rPr lang="en-US" dirty="0"/>
            <a:t>Advocacy</a:t>
          </a:r>
        </a:p>
      </dgm:t>
    </dgm:pt>
    <dgm:pt modelId="{E8BF01B2-575F-4A68-9A8B-EAF1D57C2D9E}" type="parTrans" cxnId="{1C1B748E-2246-48E9-ACD6-FD3AB19B495C}">
      <dgm:prSet/>
      <dgm:spPr/>
      <dgm:t>
        <a:bodyPr/>
        <a:lstStyle/>
        <a:p>
          <a:endParaRPr lang="en-US"/>
        </a:p>
      </dgm:t>
    </dgm:pt>
    <dgm:pt modelId="{8F52BB75-54EB-4BF5-B8BF-677373CECF42}" type="sibTrans" cxnId="{1C1B748E-2246-48E9-ACD6-FD3AB19B495C}">
      <dgm:prSet/>
      <dgm:spPr/>
      <dgm:t>
        <a:bodyPr/>
        <a:lstStyle/>
        <a:p>
          <a:endParaRPr lang="en-US"/>
        </a:p>
      </dgm:t>
    </dgm:pt>
    <dgm:pt modelId="{FA5165E3-2780-4A8F-B6DD-9E073C45672D}">
      <dgm:prSet phldrT="[Text]"/>
      <dgm:spPr/>
      <dgm:t>
        <a:bodyPr/>
        <a:lstStyle/>
        <a:p>
          <a:r>
            <a:rPr lang="en-US" dirty="0"/>
            <a:t>Training</a:t>
          </a:r>
        </a:p>
      </dgm:t>
    </dgm:pt>
    <dgm:pt modelId="{E165DA3A-C870-444E-A5B8-C7FAC9476DFC}" type="parTrans" cxnId="{9EF187DC-CBB5-4D6C-850D-1DD48B3C0BAE}">
      <dgm:prSet/>
      <dgm:spPr/>
      <dgm:t>
        <a:bodyPr/>
        <a:lstStyle/>
        <a:p>
          <a:endParaRPr lang="en-US"/>
        </a:p>
      </dgm:t>
    </dgm:pt>
    <dgm:pt modelId="{5C64ECAD-54C8-48C2-BD0E-FA7FC74F5BF0}" type="sibTrans" cxnId="{9EF187DC-CBB5-4D6C-850D-1DD48B3C0BAE}">
      <dgm:prSet/>
      <dgm:spPr/>
      <dgm:t>
        <a:bodyPr/>
        <a:lstStyle/>
        <a:p>
          <a:endParaRPr lang="en-US"/>
        </a:p>
      </dgm:t>
    </dgm:pt>
    <dgm:pt modelId="{C537A2FA-5498-4AFE-909B-6B15ADB7685E}">
      <dgm:prSet phldrT="[Text]"/>
      <dgm:spPr/>
      <dgm:t>
        <a:bodyPr/>
        <a:lstStyle/>
        <a:p>
          <a:r>
            <a:rPr lang="en-US" dirty="0"/>
            <a:t>Resources</a:t>
          </a:r>
        </a:p>
      </dgm:t>
    </dgm:pt>
    <dgm:pt modelId="{85AC86EA-3F81-4052-BDB0-805BCCE94182}" type="parTrans" cxnId="{93DD8A26-564B-4CB6-92C3-A73BAB042EAD}">
      <dgm:prSet/>
      <dgm:spPr/>
      <dgm:t>
        <a:bodyPr/>
        <a:lstStyle/>
        <a:p>
          <a:endParaRPr lang="en-US"/>
        </a:p>
      </dgm:t>
    </dgm:pt>
    <dgm:pt modelId="{277D0AAE-0D8E-496C-99C1-4804B2FAE898}" type="sibTrans" cxnId="{93DD8A26-564B-4CB6-92C3-A73BAB042EAD}">
      <dgm:prSet/>
      <dgm:spPr/>
      <dgm:t>
        <a:bodyPr/>
        <a:lstStyle/>
        <a:p>
          <a:endParaRPr lang="en-US"/>
        </a:p>
      </dgm:t>
    </dgm:pt>
    <dgm:pt modelId="{64E8F306-68A2-49A8-9E05-9C2813497F52}" type="pres">
      <dgm:prSet presAssocID="{E871F321-12D5-4476-9B78-3A83EE8CF5B1}" presName="Name0" presStyleCnt="0">
        <dgm:presLayoutVars>
          <dgm:chMax val="7"/>
          <dgm:dir/>
          <dgm:resizeHandles val="exact"/>
        </dgm:presLayoutVars>
      </dgm:prSet>
      <dgm:spPr/>
    </dgm:pt>
    <dgm:pt modelId="{46D75FBD-DF5D-456D-AA37-339B90CD171C}" type="pres">
      <dgm:prSet presAssocID="{E871F321-12D5-4476-9B78-3A83EE8CF5B1}" presName="ellipse1" presStyleLbl="vennNode1" presStyleIdx="0" presStyleCnt="3" custScaleX="72115" custScaleY="70946" custLinFactNeighborX="13946" custLinFactNeighborY="22861">
        <dgm:presLayoutVars>
          <dgm:bulletEnabled val="1"/>
        </dgm:presLayoutVars>
      </dgm:prSet>
      <dgm:spPr/>
    </dgm:pt>
    <dgm:pt modelId="{104FE05E-2EF9-4B5A-9584-73913F670DA5}" type="pres">
      <dgm:prSet presAssocID="{E871F321-12D5-4476-9B78-3A83EE8CF5B1}" presName="ellipse2" presStyleLbl="vennNode1" presStyleIdx="1" presStyleCnt="3" custScaleX="72235" custScaleY="72762" custLinFactNeighborX="-2191" custLinFactNeighborY="2472">
        <dgm:presLayoutVars>
          <dgm:bulletEnabled val="1"/>
        </dgm:presLayoutVars>
      </dgm:prSet>
      <dgm:spPr/>
    </dgm:pt>
    <dgm:pt modelId="{2F1E480E-0B4B-490C-B619-BED227AB2727}" type="pres">
      <dgm:prSet presAssocID="{E871F321-12D5-4476-9B78-3A83EE8CF5B1}" presName="ellipse3" presStyleLbl="vennNode1" presStyleIdx="2" presStyleCnt="3" custScaleX="68253" custScaleY="66609" custLinFactNeighborX="-28190" custLinFactNeighborY="22703">
        <dgm:presLayoutVars>
          <dgm:bulletEnabled val="1"/>
        </dgm:presLayoutVars>
      </dgm:prSet>
      <dgm:spPr/>
    </dgm:pt>
  </dgm:ptLst>
  <dgm:cxnLst>
    <dgm:cxn modelId="{4B982E12-42E9-492E-9C4B-B67F927E0A9C}" type="presOf" srcId="{FA5165E3-2780-4A8F-B6DD-9E073C45672D}" destId="{104FE05E-2EF9-4B5A-9584-73913F670DA5}" srcOrd="0" destOrd="0" presId="urn:microsoft.com/office/officeart/2005/8/layout/rings+Icon"/>
    <dgm:cxn modelId="{93DD8A26-564B-4CB6-92C3-A73BAB042EAD}" srcId="{E871F321-12D5-4476-9B78-3A83EE8CF5B1}" destId="{C537A2FA-5498-4AFE-909B-6B15ADB7685E}" srcOrd="2" destOrd="0" parTransId="{85AC86EA-3F81-4052-BDB0-805BCCE94182}" sibTransId="{277D0AAE-0D8E-496C-99C1-4804B2FAE898}"/>
    <dgm:cxn modelId="{4EFD9D29-4B4F-4F02-BE67-4301CCC66843}" type="presOf" srcId="{244FCAA2-AFC6-4C16-9218-D4F9302F2B08}" destId="{46D75FBD-DF5D-456D-AA37-339B90CD171C}" srcOrd="0" destOrd="0" presId="urn:microsoft.com/office/officeart/2005/8/layout/rings+Icon"/>
    <dgm:cxn modelId="{1C1B748E-2246-48E9-ACD6-FD3AB19B495C}" srcId="{E871F321-12D5-4476-9B78-3A83EE8CF5B1}" destId="{244FCAA2-AFC6-4C16-9218-D4F9302F2B08}" srcOrd="0" destOrd="0" parTransId="{E8BF01B2-575F-4A68-9A8B-EAF1D57C2D9E}" sibTransId="{8F52BB75-54EB-4BF5-B8BF-677373CECF42}"/>
    <dgm:cxn modelId="{F6D738D0-E41B-49D4-9264-BB2B81BA0CB2}" type="presOf" srcId="{C537A2FA-5498-4AFE-909B-6B15ADB7685E}" destId="{2F1E480E-0B4B-490C-B619-BED227AB2727}" srcOrd="0" destOrd="0" presId="urn:microsoft.com/office/officeart/2005/8/layout/rings+Icon"/>
    <dgm:cxn modelId="{9EF187DC-CBB5-4D6C-850D-1DD48B3C0BAE}" srcId="{E871F321-12D5-4476-9B78-3A83EE8CF5B1}" destId="{FA5165E3-2780-4A8F-B6DD-9E073C45672D}" srcOrd="1" destOrd="0" parTransId="{E165DA3A-C870-444E-A5B8-C7FAC9476DFC}" sibTransId="{5C64ECAD-54C8-48C2-BD0E-FA7FC74F5BF0}"/>
    <dgm:cxn modelId="{1B61A0E3-673D-4E86-9267-A2BDE4CA479A}" type="presOf" srcId="{E871F321-12D5-4476-9B78-3A83EE8CF5B1}" destId="{64E8F306-68A2-49A8-9E05-9C2813497F52}" srcOrd="0" destOrd="0" presId="urn:microsoft.com/office/officeart/2005/8/layout/rings+Icon"/>
    <dgm:cxn modelId="{9167E89B-8031-4425-8534-4D1282934525}" type="presParOf" srcId="{64E8F306-68A2-49A8-9E05-9C2813497F52}" destId="{46D75FBD-DF5D-456D-AA37-339B90CD171C}" srcOrd="0" destOrd="0" presId="urn:microsoft.com/office/officeart/2005/8/layout/rings+Icon"/>
    <dgm:cxn modelId="{4492B6F7-8138-4F5A-B6A2-DAD0769C7610}" type="presParOf" srcId="{64E8F306-68A2-49A8-9E05-9C2813497F52}" destId="{104FE05E-2EF9-4B5A-9584-73913F670DA5}" srcOrd="1" destOrd="0" presId="urn:microsoft.com/office/officeart/2005/8/layout/rings+Icon"/>
    <dgm:cxn modelId="{E1320468-8BD1-4213-BA36-B93F07198E98}" type="presParOf" srcId="{64E8F306-68A2-49A8-9E05-9C2813497F52}" destId="{2F1E480E-0B4B-490C-B619-BED227AB2727}" srcOrd="2" destOrd="0" presId="urn:microsoft.com/office/officeart/2005/8/layout/rings+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D75FBD-DF5D-456D-AA37-339B90CD171C}">
      <dsp:nvSpPr>
        <dsp:cNvPr id="0" name=""/>
        <dsp:cNvSpPr/>
      </dsp:nvSpPr>
      <dsp:spPr>
        <a:xfrm>
          <a:off x="1438023" y="1232488"/>
          <a:ext cx="2406514" cy="2367470"/>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Advocacy</a:t>
          </a:r>
        </a:p>
      </dsp:txBody>
      <dsp:txXfrm>
        <a:off x="1790449" y="1579196"/>
        <a:ext cx="1701662" cy="1674054"/>
      </dsp:txXfrm>
    </dsp:sp>
    <dsp:sp modelId="{104FE05E-2EF9-4B5A-9584-73913F670DA5}">
      <dsp:nvSpPr>
        <dsp:cNvPr id="0" name=""/>
        <dsp:cNvSpPr/>
      </dsp:nvSpPr>
      <dsp:spPr>
        <a:xfrm>
          <a:off x="2615131" y="2747403"/>
          <a:ext cx="2410519" cy="2428070"/>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Training</a:t>
          </a:r>
        </a:p>
      </dsp:txBody>
      <dsp:txXfrm>
        <a:off x="2968143" y="3102986"/>
        <a:ext cx="1704495" cy="1716904"/>
      </dsp:txXfrm>
    </dsp:sp>
    <dsp:sp modelId="{2F1E480E-0B4B-490C-B619-BED227AB2727}">
      <dsp:nvSpPr>
        <dsp:cNvPr id="0" name=""/>
        <dsp:cNvSpPr/>
      </dsp:nvSpPr>
      <dsp:spPr>
        <a:xfrm>
          <a:off x="3529550" y="1299579"/>
          <a:ext cx="2277637" cy="2222744"/>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Resources</a:t>
          </a:r>
        </a:p>
      </dsp:txBody>
      <dsp:txXfrm>
        <a:off x="3863102" y="1625092"/>
        <a:ext cx="1610533" cy="1571718"/>
      </dsp:txXfrm>
    </dsp:sp>
  </dsp:spTree>
</dsp:drawing>
</file>

<file path=ppt/diagrams/layout1.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FBC19E-0E30-44A1-B933-EF6B7E897772}" type="datetimeFigureOut">
              <a:rPr lang="en-US" smtClean="0"/>
              <a:t>1/16/2023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44C236-7147-44B4-91B2-9AE7A719C9FD}" type="slidenum">
              <a:rPr lang="en-US" smtClean="0"/>
              <a:t>‹#›</a:t>
            </a:fld>
            <a:endParaRPr lang="en-US"/>
          </a:p>
        </p:txBody>
      </p:sp>
    </p:spTree>
    <p:extLst>
      <p:ext uri="{BB962C8B-B14F-4D97-AF65-F5344CB8AC3E}">
        <p14:creationId xmlns:p14="http://schemas.microsoft.com/office/powerpoint/2010/main" val="10565756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take a moment to reflect. You can make notes on the bottom of the Access Leadership Network handout.</a:t>
            </a:r>
          </a:p>
          <a:p>
            <a:r>
              <a:rPr lang="en-US" dirty="0"/>
              <a:t>(1 minute)</a:t>
            </a:r>
          </a:p>
        </p:txBody>
      </p:sp>
      <p:sp>
        <p:nvSpPr>
          <p:cNvPr id="4" name="Slide Number Placeholder 3"/>
          <p:cNvSpPr>
            <a:spLocks noGrp="1"/>
          </p:cNvSpPr>
          <p:nvPr>
            <p:ph type="sldNum" sz="quarter" idx="5"/>
          </p:nvPr>
        </p:nvSpPr>
        <p:spPr/>
        <p:txBody>
          <a:bodyPr/>
          <a:lstStyle/>
          <a:p>
            <a:fld id="{C944C236-7147-44B4-91B2-9AE7A719C9FD}" type="slidenum">
              <a:rPr lang="en-US" smtClean="0"/>
              <a:t>7</a:t>
            </a:fld>
            <a:endParaRPr lang="en-US"/>
          </a:p>
        </p:txBody>
      </p:sp>
    </p:spTree>
    <p:extLst>
      <p:ext uri="{BB962C8B-B14F-4D97-AF65-F5344CB8AC3E}">
        <p14:creationId xmlns:p14="http://schemas.microsoft.com/office/powerpoint/2010/main" val="34773635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44C236-7147-44B4-91B2-9AE7A719C9FD}" type="slidenum">
              <a:rPr lang="en-US" smtClean="0"/>
              <a:t>21</a:t>
            </a:fld>
            <a:endParaRPr lang="en-US"/>
          </a:p>
        </p:txBody>
      </p:sp>
    </p:spTree>
    <p:extLst>
      <p:ext uri="{BB962C8B-B14F-4D97-AF65-F5344CB8AC3E}">
        <p14:creationId xmlns:p14="http://schemas.microsoft.com/office/powerpoint/2010/main" val="31321374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Verdana" panose="020B0604030504040204" pitchFamily="34" charset="0"/>
                <a:ea typeface="Verdana" panose="020B0604030504040204" pitchFamily="34" charset="0"/>
              </a:rPr>
              <a:t>3-5 minutes</a:t>
            </a:r>
          </a:p>
          <a:p>
            <a:r>
              <a:rPr lang="en-US" sz="1200" dirty="0">
                <a:latin typeface="Verdana" panose="020B0604030504040204" pitchFamily="34" charset="0"/>
                <a:ea typeface="Verdana" panose="020B0604030504040204" pitchFamily="34" charset="0"/>
              </a:rPr>
              <a:t>Tell how Bob+ has been a resource with youth ministry, Celebrate Recovery; using DCT within 2 parishes.</a:t>
            </a:r>
          </a:p>
          <a:p>
            <a:endParaRPr lang="en-US" sz="1200" dirty="0">
              <a:latin typeface="Verdana" panose="020B0604030504040204" pitchFamily="34" charset="0"/>
              <a:ea typeface="Verdana" panose="020B0604030504040204" pitchFamily="34" charset="0"/>
            </a:endParaRPr>
          </a:p>
          <a:p>
            <a:r>
              <a:rPr lang="en-US" sz="1200" dirty="0">
                <a:latin typeface="Verdana" panose="020B0604030504040204" pitchFamily="34" charset="0"/>
                <a:ea typeface="Verdana" panose="020B0604030504040204" pitchFamily="34" charset="0"/>
              </a:rPr>
              <a:t>DEAFCHURCH TOGETHER is a liturgical expression of the Christian faith in the Anglican tradition. </a:t>
            </a:r>
          </a:p>
          <a:p>
            <a:r>
              <a:rPr lang="en-US" sz="1200" dirty="0">
                <a:latin typeface="Verdana" panose="020B0604030504040204" pitchFamily="34" charset="0"/>
                <a:ea typeface="Verdana" panose="020B0604030504040204" pitchFamily="34" charset="0"/>
              </a:rPr>
              <a:t>Our mission is to bring the good news of Jesus Christ to the dispersed Deaf community with a model of Christian community that gathers for prayer, fellowship, study, worship, and service (Acts 2:42-47).</a:t>
            </a:r>
          </a:p>
          <a:p>
            <a:endParaRPr lang="en-US" sz="1200" dirty="0">
              <a:latin typeface="Verdana" panose="020B0604030504040204" pitchFamily="34" charset="0"/>
              <a:ea typeface="Verdana" panose="020B0604030504040204" pitchFamily="34" charset="0"/>
            </a:endParaRPr>
          </a:p>
          <a:p>
            <a:r>
              <a:rPr lang="en-US" sz="1200" dirty="0">
                <a:latin typeface="Verdana" panose="020B0604030504040204" pitchFamily="34" charset="0"/>
                <a:ea typeface="Verdana" panose="020B0604030504040204" pitchFamily="34" charset="0"/>
              </a:rPr>
              <a:t>The Deaf Community is recognized as one of the least reached people groups in the world. </a:t>
            </a:r>
          </a:p>
          <a:p>
            <a:r>
              <a:rPr lang="en-US" sz="1200" dirty="0">
                <a:latin typeface="Verdana" panose="020B0604030504040204" pitchFamily="34" charset="0"/>
                <a:ea typeface="Verdana" panose="020B0604030504040204" pitchFamily="34" charset="0"/>
              </a:rPr>
              <a:t>The vision is for establishing a regional DCT movement connected with local Anglican "Anchor Churches" based on the model of multiple sites as part of a single identity.</a:t>
            </a:r>
          </a:p>
          <a:p>
            <a:endParaRPr lang="en-US" dirty="0"/>
          </a:p>
        </p:txBody>
      </p:sp>
      <p:sp>
        <p:nvSpPr>
          <p:cNvPr id="4" name="Slide Number Placeholder 3"/>
          <p:cNvSpPr>
            <a:spLocks noGrp="1"/>
          </p:cNvSpPr>
          <p:nvPr>
            <p:ph type="sldNum" sz="quarter" idx="5"/>
          </p:nvPr>
        </p:nvSpPr>
        <p:spPr/>
        <p:txBody>
          <a:bodyPr/>
          <a:lstStyle/>
          <a:p>
            <a:fld id="{C944C236-7147-44B4-91B2-9AE7A719C9FD}" type="slidenum">
              <a:rPr lang="en-US" smtClean="0"/>
              <a:t>22</a:t>
            </a:fld>
            <a:endParaRPr lang="en-US"/>
          </a:p>
        </p:txBody>
      </p:sp>
    </p:spTree>
    <p:extLst>
      <p:ext uri="{BB962C8B-B14F-4D97-AF65-F5344CB8AC3E}">
        <p14:creationId xmlns:p14="http://schemas.microsoft.com/office/powerpoint/2010/main" val="8238758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minute</a:t>
            </a:r>
          </a:p>
        </p:txBody>
      </p:sp>
      <p:sp>
        <p:nvSpPr>
          <p:cNvPr id="4" name="Slide Number Placeholder 3"/>
          <p:cNvSpPr>
            <a:spLocks noGrp="1"/>
          </p:cNvSpPr>
          <p:nvPr>
            <p:ph type="sldNum" sz="quarter" idx="5"/>
          </p:nvPr>
        </p:nvSpPr>
        <p:spPr/>
        <p:txBody>
          <a:bodyPr/>
          <a:lstStyle/>
          <a:p>
            <a:fld id="{C944C236-7147-44B4-91B2-9AE7A719C9FD}" type="slidenum">
              <a:rPr lang="en-US" smtClean="0"/>
              <a:t>23</a:t>
            </a:fld>
            <a:endParaRPr lang="en-US"/>
          </a:p>
        </p:txBody>
      </p:sp>
    </p:spTree>
    <p:extLst>
      <p:ext uri="{BB962C8B-B14F-4D97-AF65-F5344CB8AC3E}">
        <p14:creationId xmlns:p14="http://schemas.microsoft.com/office/powerpoint/2010/main" val="30396674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 &amp; A – 5 minutes</a:t>
            </a:r>
          </a:p>
        </p:txBody>
      </p:sp>
      <p:sp>
        <p:nvSpPr>
          <p:cNvPr id="4" name="Slide Number Placeholder 3"/>
          <p:cNvSpPr>
            <a:spLocks noGrp="1"/>
          </p:cNvSpPr>
          <p:nvPr>
            <p:ph type="sldNum" sz="quarter" idx="5"/>
          </p:nvPr>
        </p:nvSpPr>
        <p:spPr/>
        <p:txBody>
          <a:bodyPr/>
          <a:lstStyle/>
          <a:p>
            <a:fld id="{C944C236-7147-44B4-91B2-9AE7A719C9FD}" type="slidenum">
              <a:rPr lang="en-US" smtClean="0"/>
              <a:t>24</a:t>
            </a:fld>
            <a:endParaRPr lang="en-US"/>
          </a:p>
        </p:txBody>
      </p:sp>
    </p:spTree>
    <p:extLst>
      <p:ext uri="{BB962C8B-B14F-4D97-AF65-F5344CB8AC3E}">
        <p14:creationId xmlns:p14="http://schemas.microsoft.com/office/powerpoint/2010/main" val="12623627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minutes</a:t>
            </a:r>
          </a:p>
        </p:txBody>
      </p:sp>
      <p:sp>
        <p:nvSpPr>
          <p:cNvPr id="4" name="Slide Number Placeholder 3"/>
          <p:cNvSpPr>
            <a:spLocks noGrp="1"/>
          </p:cNvSpPr>
          <p:nvPr>
            <p:ph type="sldNum" sz="quarter" idx="5"/>
          </p:nvPr>
        </p:nvSpPr>
        <p:spPr/>
        <p:txBody>
          <a:bodyPr/>
          <a:lstStyle/>
          <a:p>
            <a:fld id="{C944C236-7147-44B4-91B2-9AE7A719C9FD}" type="slidenum">
              <a:rPr lang="en-US" smtClean="0"/>
              <a:t>25</a:t>
            </a:fld>
            <a:endParaRPr lang="en-US"/>
          </a:p>
        </p:txBody>
      </p:sp>
    </p:spTree>
    <p:extLst>
      <p:ext uri="{BB962C8B-B14F-4D97-AF65-F5344CB8AC3E}">
        <p14:creationId xmlns:p14="http://schemas.microsoft.com/office/powerpoint/2010/main" val="25113640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minutes</a:t>
            </a:r>
          </a:p>
        </p:txBody>
      </p:sp>
      <p:sp>
        <p:nvSpPr>
          <p:cNvPr id="4" name="Slide Number Placeholder 3"/>
          <p:cNvSpPr>
            <a:spLocks noGrp="1"/>
          </p:cNvSpPr>
          <p:nvPr>
            <p:ph type="sldNum" sz="quarter" idx="5"/>
          </p:nvPr>
        </p:nvSpPr>
        <p:spPr/>
        <p:txBody>
          <a:bodyPr/>
          <a:lstStyle/>
          <a:p>
            <a:fld id="{C944C236-7147-44B4-91B2-9AE7A719C9FD}" type="slidenum">
              <a:rPr lang="en-US" smtClean="0"/>
              <a:t>26</a:t>
            </a:fld>
            <a:endParaRPr lang="en-US"/>
          </a:p>
        </p:txBody>
      </p:sp>
    </p:spTree>
    <p:extLst>
      <p:ext uri="{BB962C8B-B14F-4D97-AF65-F5344CB8AC3E}">
        <p14:creationId xmlns:p14="http://schemas.microsoft.com/office/powerpoint/2010/main" val="17568900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Erik Carter’s articles: </a:t>
            </a:r>
          </a:p>
          <a:p>
            <a:pPr marL="228600" indent="-228600">
              <a:buFont typeface="+mj-lt"/>
              <a:buAutoNum type="arabicPeriod"/>
            </a:pPr>
            <a:r>
              <a:rPr lang="en-US" dirty="0"/>
              <a:t>A Place of Belonging – rubric for further assessment and planning for your church; </a:t>
            </a:r>
            <a:endParaRPr lang="en-US" sz="1200" dirty="0">
              <a:latin typeface="+mn-lt"/>
              <a:ea typeface="+mn-ea"/>
              <a:cs typeface="+mn-cs"/>
            </a:endParaRPr>
          </a:p>
          <a:p>
            <a:pPr marL="228600" indent="-228600">
              <a:buFont typeface="+mj-lt"/>
              <a:buAutoNum type="arabicPeriod"/>
            </a:pPr>
            <a:r>
              <a:rPr lang="en-US" sz="1200" dirty="0">
                <a:latin typeface="Verdana" panose="020B0604030504040204" pitchFamily="34" charset="0"/>
                <a:ea typeface="Calibri" panose="020F0502020204030204" pitchFamily="34" charset="0"/>
                <a:cs typeface="Times New Roman" panose="02020603050405020304" pitchFamily="18" charset="0"/>
              </a:rPr>
              <a:t>“The Changing Landscape of Disability and Ministry in the Church,” </a:t>
            </a:r>
          </a:p>
          <a:p>
            <a:pPr marL="457200">
              <a:lnSpc>
                <a:spcPct val="107000"/>
              </a:lnSpc>
            </a:pPr>
            <a:r>
              <a:rPr lang="en-US" sz="1200" dirty="0">
                <a:latin typeface="Verdana" panose="020B0604030504040204" pitchFamily="34" charset="0"/>
                <a:ea typeface="Calibri" panose="020F0502020204030204" pitchFamily="34" charset="0"/>
                <a:cs typeface="Times New Roman" panose="02020603050405020304" pitchFamily="18" charset="0"/>
              </a:rPr>
              <a:t>Currents in Theology and Mission 49:3 (July 2022).</a:t>
            </a:r>
            <a:endParaRPr lang="en-US" sz="1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944C236-7147-44B4-91B2-9AE7A719C9FD}" type="slidenum">
              <a:rPr lang="en-US" smtClean="0"/>
              <a:t>28</a:t>
            </a:fld>
            <a:endParaRPr lang="en-US"/>
          </a:p>
        </p:txBody>
      </p:sp>
    </p:spTree>
    <p:extLst>
      <p:ext uri="{BB962C8B-B14F-4D97-AF65-F5344CB8AC3E}">
        <p14:creationId xmlns:p14="http://schemas.microsoft.com/office/powerpoint/2010/main" val="3268368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44C236-7147-44B4-91B2-9AE7A719C9FD}" type="slidenum">
              <a:rPr lang="en-US" smtClean="0"/>
              <a:t>10</a:t>
            </a:fld>
            <a:endParaRPr lang="en-US"/>
          </a:p>
        </p:txBody>
      </p:sp>
    </p:spTree>
    <p:extLst>
      <p:ext uri="{BB962C8B-B14F-4D97-AF65-F5344CB8AC3E}">
        <p14:creationId xmlns:p14="http://schemas.microsoft.com/office/powerpoint/2010/main" val="26639614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Please take a moment to reflect. You can make notes on the bottom of the Access Leadership Network handout.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(1 minute)</a:t>
            </a:r>
          </a:p>
        </p:txBody>
      </p:sp>
      <p:sp>
        <p:nvSpPr>
          <p:cNvPr id="4" name="Slide Number Placeholder 3"/>
          <p:cNvSpPr>
            <a:spLocks noGrp="1"/>
          </p:cNvSpPr>
          <p:nvPr>
            <p:ph type="sldNum" sz="quarter" idx="5"/>
          </p:nvPr>
        </p:nvSpPr>
        <p:spPr/>
        <p:txBody>
          <a:bodyPr/>
          <a:lstStyle/>
          <a:p>
            <a:fld id="{C944C236-7147-44B4-91B2-9AE7A719C9FD}" type="slidenum">
              <a:rPr lang="en-US" smtClean="0"/>
              <a:t>11</a:t>
            </a:fld>
            <a:endParaRPr lang="en-US"/>
          </a:p>
        </p:txBody>
      </p:sp>
    </p:spTree>
    <p:extLst>
      <p:ext uri="{BB962C8B-B14F-4D97-AF65-F5344CB8AC3E}">
        <p14:creationId xmlns:p14="http://schemas.microsoft.com/office/powerpoint/2010/main" val="2568786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are likely doing many things in your churches which facilitate connections and belonging.</a:t>
            </a:r>
          </a:p>
          <a:p>
            <a:pPr marL="171450" indent="-171450">
              <a:buFont typeface="Arial" panose="020B0604020202020204" pitchFamily="34" charset="0"/>
              <a:buChar char="•"/>
            </a:pPr>
            <a:r>
              <a:rPr lang="en-US" dirty="0"/>
              <a:t>Taking communion to those unable to attend worship services.</a:t>
            </a:r>
          </a:p>
          <a:p>
            <a:pPr marL="171450" indent="-171450">
              <a:buFont typeface="Arial" panose="020B0604020202020204" pitchFamily="34" charset="0"/>
              <a:buChar char="•"/>
            </a:pPr>
            <a:r>
              <a:rPr lang="en-US" dirty="0"/>
              <a:t>Helping parents struggling with challenging child rearing.</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C944C236-7147-44B4-91B2-9AE7A719C9FD}" type="slidenum">
              <a:rPr lang="en-US" smtClean="0"/>
              <a:t>14</a:t>
            </a:fld>
            <a:endParaRPr lang="en-US"/>
          </a:p>
        </p:txBody>
      </p:sp>
    </p:spTree>
    <p:extLst>
      <p:ext uri="{BB962C8B-B14F-4D97-AF65-F5344CB8AC3E}">
        <p14:creationId xmlns:p14="http://schemas.microsoft.com/office/powerpoint/2010/main" val="41823423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Erik Carter’s articles: </a:t>
            </a:r>
          </a:p>
          <a:p>
            <a:pPr marL="228600" indent="-228600">
              <a:buFont typeface="+mj-lt"/>
              <a:buAutoNum type="arabicPeriod"/>
            </a:pPr>
            <a:r>
              <a:rPr lang="en-US" dirty="0"/>
              <a:t>A Place of Belonging – rubric for further assessment and planning for your church; </a:t>
            </a:r>
            <a:endParaRPr lang="en-US" sz="1200" dirty="0">
              <a:latin typeface="+mn-lt"/>
              <a:ea typeface="+mn-ea"/>
              <a:cs typeface="+mn-cs"/>
            </a:endParaRPr>
          </a:p>
          <a:p>
            <a:pPr marL="228600" indent="-228600">
              <a:buFont typeface="+mj-lt"/>
              <a:buAutoNum type="arabicPeriod"/>
            </a:pPr>
            <a:r>
              <a:rPr lang="en-US" sz="1200" dirty="0">
                <a:latin typeface="Verdana" panose="020B0604030504040204" pitchFamily="34" charset="0"/>
                <a:ea typeface="Calibri" panose="020F0502020204030204" pitchFamily="34" charset="0"/>
                <a:cs typeface="Times New Roman" panose="02020603050405020304" pitchFamily="18" charset="0"/>
              </a:rPr>
              <a:t>“The Changing Landscape of Disability and Ministry in the Church,” </a:t>
            </a:r>
          </a:p>
          <a:p>
            <a:pPr marL="457200">
              <a:lnSpc>
                <a:spcPct val="107000"/>
              </a:lnSpc>
            </a:pPr>
            <a:r>
              <a:rPr lang="en-US" sz="1200" dirty="0">
                <a:latin typeface="Verdana" panose="020B0604030504040204" pitchFamily="34" charset="0"/>
                <a:ea typeface="Calibri" panose="020F0502020204030204" pitchFamily="34" charset="0"/>
                <a:cs typeface="Times New Roman" panose="02020603050405020304" pitchFamily="18" charset="0"/>
              </a:rPr>
              <a:t>Currents in Theology and Mission 49:3 (July 2022).</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C944C236-7147-44B4-91B2-9AE7A719C9FD}" type="slidenum">
              <a:rPr lang="en-US" smtClean="0"/>
              <a:t>15</a:t>
            </a:fld>
            <a:endParaRPr lang="en-US"/>
          </a:p>
        </p:txBody>
      </p:sp>
    </p:spTree>
    <p:extLst>
      <p:ext uri="{BB962C8B-B14F-4D97-AF65-F5344CB8AC3E}">
        <p14:creationId xmlns:p14="http://schemas.microsoft.com/office/powerpoint/2010/main" val="19393428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Erik Carter’s articles: </a:t>
            </a:r>
          </a:p>
          <a:p>
            <a:pPr marL="228600" indent="-228600">
              <a:buFont typeface="+mj-lt"/>
              <a:buAutoNum type="arabicPeriod"/>
            </a:pPr>
            <a:r>
              <a:rPr lang="en-US" dirty="0"/>
              <a:t>A Place of Belonging – rubric for further assessment and planning for your church; </a:t>
            </a:r>
            <a:endParaRPr lang="en-US" sz="1200" dirty="0">
              <a:latin typeface="+mn-lt"/>
              <a:ea typeface="+mn-ea"/>
              <a:cs typeface="+mn-cs"/>
            </a:endParaRPr>
          </a:p>
          <a:p>
            <a:pPr marL="228600" indent="-228600">
              <a:buFont typeface="+mj-lt"/>
              <a:buAutoNum type="arabicPeriod"/>
            </a:pPr>
            <a:r>
              <a:rPr lang="en-US" sz="1200" dirty="0">
                <a:latin typeface="Verdana" panose="020B0604030504040204" pitchFamily="34" charset="0"/>
                <a:ea typeface="Calibri" panose="020F0502020204030204" pitchFamily="34" charset="0"/>
                <a:cs typeface="Times New Roman" panose="02020603050405020304" pitchFamily="18" charset="0"/>
              </a:rPr>
              <a:t>“The Changing Landscape of Disability and Ministry in the Church,” </a:t>
            </a:r>
          </a:p>
          <a:p>
            <a:pPr marL="457200">
              <a:lnSpc>
                <a:spcPct val="107000"/>
              </a:lnSpc>
            </a:pPr>
            <a:r>
              <a:rPr lang="en-US" sz="1200" dirty="0">
                <a:latin typeface="Verdana" panose="020B0604030504040204" pitchFamily="34" charset="0"/>
                <a:ea typeface="Calibri" panose="020F0502020204030204" pitchFamily="34" charset="0"/>
                <a:cs typeface="Times New Roman" panose="02020603050405020304" pitchFamily="18" charset="0"/>
              </a:rPr>
              <a:t>Currents in Theology and Mission 49:3 (July 2022).</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C944C236-7147-44B4-91B2-9AE7A719C9FD}" type="slidenum">
              <a:rPr lang="en-US" smtClean="0"/>
              <a:t>16</a:t>
            </a:fld>
            <a:endParaRPr lang="en-US"/>
          </a:p>
        </p:txBody>
      </p:sp>
    </p:spTree>
    <p:extLst>
      <p:ext uri="{BB962C8B-B14F-4D97-AF65-F5344CB8AC3E}">
        <p14:creationId xmlns:p14="http://schemas.microsoft.com/office/powerpoint/2010/main" val="26839181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Erik Carter’s articles: </a:t>
            </a:r>
          </a:p>
          <a:p>
            <a:pPr marL="228600" indent="-228600">
              <a:buFont typeface="+mj-lt"/>
              <a:buAutoNum type="arabicPeriod"/>
            </a:pPr>
            <a:r>
              <a:rPr lang="en-US" dirty="0"/>
              <a:t>A Place of Belonging – rubric for further assessment and planning for your church; </a:t>
            </a:r>
            <a:endParaRPr lang="en-US" sz="1200" dirty="0">
              <a:latin typeface="+mn-lt"/>
              <a:ea typeface="+mn-ea"/>
              <a:cs typeface="+mn-cs"/>
            </a:endParaRPr>
          </a:p>
          <a:p>
            <a:pPr marL="228600" indent="-228600">
              <a:buFont typeface="+mj-lt"/>
              <a:buAutoNum type="arabicPeriod"/>
            </a:pPr>
            <a:r>
              <a:rPr lang="en-US" sz="1200" dirty="0">
                <a:latin typeface="Verdana" panose="020B0604030504040204" pitchFamily="34" charset="0"/>
                <a:ea typeface="Calibri" panose="020F0502020204030204" pitchFamily="34" charset="0"/>
                <a:cs typeface="Times New Roman" panose="02020603050405020304" pitchFamily="18" charset="0"/>
              </a:rPr>
              <a:t>“The Changing Landscape of Disability and Ministry in the Church,” </a:t>
            </a:r>
          </a:p>
          <a:p>
            <a:pPr marL="457200">
              <a:lnSpc>
                <a:spcPct val="107000"/>
              </a:lnSpc>
            </a:pPr>
            <a:r>
              <a:rPr lang="en-US" sz="1200" dirty="0">
                <a:latin typeface="Verdana" panose="020B0604030504040204" pitchFamily="34" charset="0"/>
                <a:ea typeface="Calibri" panose="020F0502020204030204" pitchFamily="34" charset="0"/>
                <a:cs typeface="Times New Roman" panose="02020603050405020304" pitchFamily="18" charset="0"/>
              </a:rPr>
              <a:t>Currents in Theology and Mission 49:3 (July 2022).</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C944C236-7147-44B4-91B2-9AE7A719C9FD}" type="slidenum">
              <a:rPr lang="en-US" smtClean="0"/>
              <a:t>17</a:t>
            </a:fld>
            <a:endParaRPr lang="en-US"/>
          </a:p>
        </p:txBody>
      </p:sp>
    </p:spTree>
    <p:extLst>
      <p:ext uri="{BB962C8B-B14F-4D97-AF65-F5344CB8AC3E}">
        <p14:creationId xmlns:p14="http://schemas.microsoft.com/office/powerpoint/2010/main" val="9128498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John Swinton – Thick (vs. Thin) Descriptions – rich, deep, and meaningful descriptions, gained by </a:t>
            </a:r>
            <a:r>
              <a:rPr lang="en-US" b="1" dirty="0"/>
              <a:t>careful listening </a:t>
            </a:r>
            <a:r>
              <a:rPr lang="en-US" dirty="0"/>
              <a:t>and </a:t>
            </a:r>
            <a:r>
              <a:rPr lang="en-US" b="1" dirty="0"/>
              <a:t>not being bound by our presuppositions </a:t>
            </a:r>
            <a:r>
              <a:rPr lang="en-US" dirty="0"/>
              <a:t>and assumptions of another person.</a:t>
            </a:r>
          </a:p>
        </p:txBody>
      </p:sp>
      <p:sp>
        <p:nvSpPr>
          <p:cNvPr id="4" name="Slide Number Placeholder 3"/>
          <p:cNvSpPr>
            <a:spLocks noGrp="1"/>
          </p:cNvSpPr>
          <p:nvPr>
            <p:ph type="sldNum" sz="quarter" idx="5"/>
          </p:nvPr>
        </p:nvSpPr>
        <p:spPr/>
        <p:txBody>
          <a:bodyPr/>
          <a:lstStyle/>
          <a:p>
            <a:fld id="{C944C236-7147-44B4-91B2-9AE7A719C9FD}" type="slidenum">
              <a:rPr lang="en-US" smtClean="0"/>
              <a:t>19</a:t>
            </a:fld>
            <a:endParaRPr lang="en-US"/>
          </a:p>
        </p:txBody>
      </p:sp>
    </p:spTree>
    <p:extLst>
      <p:ext uri="{BB962C8B-B14F-4D97-AF65-F5344CB8AC3E}">
        <p14:creationId xmlns:p14="http://schemas.microsoft.com/office/powerpoint/2010/main" val="10289387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44C236-7147-44B4-91B2-9AE7A719C9FD}" type="slidenum">
              <a:rPr lang="en-US" smtClean="0"/>
              <a:t>20</a:t>
            </a:fld>
            <a:endParaRPr lang="en-US"/>
          </a:p>
        </p:txBody>
      </p:sp>
    </p:spTree>
    <p:extLst>
      <p:ext uri="{BB962C8B-B14F-4D97-AF65-F5344CB8AC3E}">
        <p14:creationId xmlns:p14="http://schemas.microsoft.com/office/powerpoint/2010/main" val="18240841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B32DF77-2887-4A97-88E1-EEC22FF5C8AD}" type="datetimeFigureOut">
              <a:rPr lang="en-US" smtClean="0"/>
              <a:t>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C9FAF8-0862-43ED-A057-07A94878FFDA}" type="slidenum">
              <a:rPr lang="en-US" smtClean="0"/>
              <a:t>‹#›</a:t>
            </a:fld>
            <a:endParaRPr lang="en-US"/>
          </a:p>
        </p:txBody>
      </p:sp>
    </p:spTree>
    <p:extLst>
      <p:ext uri="{BB962C8B-B14F-4D97-AF65-F5344CB8AC3E}">
        <p14:creationId xmlns:p14="http://schemas.microsoft.com/office/powerpoint/2010/main" val="31344216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32DF77-2887-4A97-88E1-EEC22FF5C8AD}" type="datetimeFigureOut">
              <a:rPr lang="en-US" smtClean="0"/>
              <a:t>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C9FAF8-0862-43ED-A057-07A94878FFDA}" type="slidenum">
              <a:rPr lang="en-US" smtClean="0"/>
              <a:t>‹#›</a:t>
            </a:fld>
            <a:endParaRPr lang="en-US"/>
          </a:p>
        </p:txBody>
      </p:sp>
    </p:spTree>
    <p:extLst>
      <p:ext uri="{BB962C8B-B14F-4D97-AF65-F5344CB8AC3E}">
        <p14:creationId xmlns:p14="http://schemas.microsoft.com/office/powerpoint/2010/main" val="26241205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32DF77-2887-4A97-88E1-EEC22FF5C8AD}" type="datetimeFigureOut">
              <a:rPr lang="en-US" smtClean="0"/>
              <a:t>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C9FAF8-0862-43ED-A057-07A94878FFDA}" type="slidenum">
              <a:rPr lang="en-US" smtClean="0"/>
              <a:t>‹#›</a:t>
            </a:fld>
            <a:endParaRPr lang="en-US"/>
          </a:p>
        </p:txBody>
      </p:sp>
    </p:spTree>
    <p:extLst>
      <p:ext uri="{BB962C8B-B14F-4D97-AF65-F5344CB8AC3E}">
        <p14:creationId xmlns:p14="http://schemas.microsoft.com/office/powerpoint/2010/main" val="13249134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ext &amp; Phot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9E3BBD-E0DB-8799-1F37-DDB7AF189A3D}"/>
              </a:ext>
            </a:extLst>
          </p:cNvPr>
          <p:cNvSpPr>
            <a:spLocks noGrp="1"/>
          </p:cNvSpPr>
          <p:nvPr>
            <p:ph type="title"/>
          </p:nvPr>
        </p:nvSpPr>
        <p:spPr/>
        <p:txBody>
          <a:bodyPr/>
          <a:lstStyle/>
          <a:p>
            <a:r>
              <a:rPr lang="en-US"/>
              <a:t>Click to edit Master title style</a:t>
            </a:r>
          </a:p>
        </p:txBody>
      </p:sp>
      <p:sp>
        <p:nvSpPr>
          <p:cNvPr id="9" name="Text Placeholder 8">
            <a:extLst>
              <a:ext uri="{FF2B5EF4-FFF2-40B4-BE49-F238E27FC236}">
                <a16:creationId xmlns:a16="http://schemas.microsoft.com/office/drawing/2014/main" id="{6F0075F2-EF94-58DC-8503-6AAAE09DDEA1}"/>
              </a:ext>
            </a:extLst>
          </p:cNvPr>
          <p:cNvSpPr>
            <a:spLocks noGrp="1"/>
          </p:cNvSpPr>
          <p:nvPr>
            <p:ph type="body" sz="quarter" idx="13"/>
          </p:nvPr>
        </p:nvSpPr>
        <p:spPr>
          <a:xfrm>
            <a:off x="608171" y="1600198"/>
            <a:ext cx="5487829"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Picture Placeholder 10">
            <a:extLst>
              <a:ext uri="{FF2B5EF4-FFF2-40B4-BE49-F238E27FC236}">
                <a16:creationId xmlns:a16="http://schemas.microsoft.com/office/drawing/2014/main" id="{77420EAB-F43A-3CA7-C9FF-F54C47D6A34C}"/>
              </a:ext>
            </a:extLst>
          </p:cNvPr>
          <p:cNvSpPr>
            <a:spLocks noGrp="1"/>
          </p:cNvSpPr>
          <p:nvPr>
            <p:ph type="pic" sz="quarter" idx="14" hasCustomPrompt="1"/>
          </p:nvPr>
        </p:nvSpPr>
        <p:spPr>
          <a:xfrm>
            <a:off x="6553320" y="1600198"/>
            <a:ext cx="5030510" cy="4114800"/>
          </a:xfrm>
          <a:solidFill>
            <a:schemeClr val="tx1">
              <a:lumMod val="40000"/>
              <a:lumOff val="60000"/>
            </a:schemeClr>
          </a:solidFill>
          <a:ln w="38100" cap="flat">
            <a:solidFill>
              <a:schemeClr val="bg1"/>
            </a:solidFill>
            <a:prstDash val="solid"/>
            <a:miter lim="800000"/>
            <a:extLst>
              <a:ext uri="{C807C97D-BFC1-408E-A445-0C87EB9F89A2}">
                <ask:lineSketchStyleProps xmlns:ask="http://schemas.microsoft.com/office/drawing/2018/sketchyshapes" sd="1219033472">
                  <a:custGeom>
                    <a:avLst/>
                    <a:gdLst>
                      <a:gd name="connsiteX0" fmla="*/ 0 w 4114800"/>
                      <a:gd name="connsiteY0" fmla="*/ 0 h 4114800"/>
                      <a:gd name="connsiteX1" fmla="*/ 4114800 w 4114800"/>
                      <a:gd name="connsiteY1" fmla="*/ 0 h 4114800"/>
                      <a:gd name="connsiteX2" fmla="*/ 4114800 w 4114800"/>
                      <a:gd name="connsiteY2" fmla="*/ 4114800 h 4114800"/>
                      <a:gd name="connsiteX3" fmla="*/ 0 w 4114800"/>
                      <a:gd name="connsiteY3" fmla="*/ 4114800 h 4114800"/>
                      <a:gd name="connsiteX4" fmla="*/ 0 w 4114800"/>
                      <a:gd name="connsiteY4" fmla="*/ 0 h 411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4800" h="4114800" fill="none" extrusionOk="0">
                        <a:moveTo>
                          <a:pt x="0" y="0"/>
                        </a:moveTo>
                        <a:cubicBezTo>
                          <a:pt x="695663" y="-49533"/>
                          <a:pt x="2950357" y="-14809"/>
                          <a:pt x="4114800" y="0"/>
                        </a:cubicBezTo>
                        <a:cubicBezTo>
                          <a:pt x="4202439" y="597687"/>
                          <a:pt x="4042121" y="3225265"/>
                          <a:pt x="4114800" y="4114800"/>
                        </a:cubicBezTo>
                        <a:cubicBezTo>
                          <a:pt x="3603713" y="4066569"/>
                          <a:pt x="1221399" y="4199255"/>
                          <a:pt x="0" y="4114800"/>
                        </a:cubicBezTo>
                        <a:cubicBezTo>
                          <a:pt x="-38581" y="3345607"/>
                          <a:pt x="63341" y="480862"/>
                          <a:pt x="0" y="0"/>
                        </a:cubicBezTo>
                        <a:close/>
                      </a:path>
                      <a:path w="4114800" h="4114800" stroke="0" extrusionOk="0">
                        <a:moveTo>
                          <a:pt x="0" y="0"/>
                        </a:moveTo>
                        <a:cubicBezTo>
                          <a:pt x="647536" y="118645"/>
                          <a:pt x="2889529" y="116012"/>
                          <a:pt x="4114800" y="0"/>
                        </a:cubicBezTo>
                        <a:cubicBezTo>
                          <a:pt x="3981918" y="892967"/>
                          <a:pt x="4199751" y="3250519"/>
                          <a:pt x="4114800" y="4114800"/>
                        </a:cubicBezTo>
                        <a:cubicBezTo>
                          <a:pt x="2079056" y="4249400"/>
                          <a:pt x="986081" y="3957604"/>
                          <a:pt x="0" y="4114800"/>
                        </a:cubicBezTo>
                        <a:cubicBezTo>
                          <a:pt x="-20187" y="3263431"/>
                          <a:pt x="-152480" y="1680603"/>
                          <a:pt x="0" y="0"/>
                        </a:cubicBezTo>
                        <a:close/>
                      </a:path>
                    </a:pathLst>
                  </a:custGeom>
                  <ask:type>
                    <ask:lineSketchNone/>
                  </ask:type>
                </ask:lineSketchStyleProps>
              </a:ext>
            </a:extLst>
          </a:ln>
          <a:effectLst/>
        </p:spPr>
        <p:txBody>
          <a:bodyPr anchor="ctr" anchorCtr="0"/>
          <a:lstStyle>
            <a:lvl1pPr marL="0" indent="0" algn="ctr">
              <a:buNone/>
              <a:defRPr sz="2800">
                <a:solidFill>
                  <a:schemeClr val="bg1"/>
                </a:solidFill>
              </a:defRPr>
            </a:lvl1pPr>
          </a:lstStyle>
          <a:p>
            <a:r>
              <a:rPr lang="en-US" dirty="0"/>
              <a:t>Picture</a:t>
            </a:r>
            <a:br>
              <a:rPr lang="en-US" dirty="0"/>
            </a:br>
            <a:br>
              <a:rPr lang="en-US" dirty="0"/>
            </a:br>
            <a:r>
              <a:rPr lang="en-US" dirty="0"/>
              <a:t>(Click to add photo)</a:t>
            </a:r>
          </a:p>
        </p:txBody>
      </p:sp>
      <p:sp>
        <p:nvSpPr>
          <p:cNvPr id="10" name="Date Placeholder 9">
            <a:extLst>
              <a:ext uri="{FF2B5EF4-FFF2-40B4-BE49-F238E27FC236}">
                <a16:creationId xmlns:a16="http://schemas.microsoft.com/office/drawing/2014/main" id="{4EAA2F4D-A7D9-74D8-9940-E8DB9BECA6D3}"/>
              </a:ext>
            </a:extLst>
          </p:cNvPr>
          <p:cNvSpPr>
            <a:spLocks noGrp="1"/>
          </p:cNvSpPr>
          <p:nvPr>
            <p:ph type="dt" sz="half" idx="15"/>
          </p:nvPr>
        </p:nvSpPr>
        <p:spPr/>
        <p:txBody>
          <a:bodyPr/>
          <a:lstStyle/>
          <a:p>
            <a:r>
              <a:rPr lang="en-US"/>
              <a:t>My name will be great among the nations, from where the sun rises to where it sets. – Malachi 1:11</a:t>
            </a:r>
            <a:endParaRPr lang="en-US" dirty="0"/>
          </a:p>
        </p:txBody>
      </p:sp>
      <p:sp>
        <p:nvSpPr>
          <p:cNvPr id="12" name="Footer Placeholder 11">
            <a:extLst>
              <a:ext uri="{FF2B5EF4-FFF2-40B4-BE49-F238E27FC236}">
                <a16:creationId xmlns:a16="http://schemas.microsoft.com/office/drawing/2014/main" id="{9A0922E9-D8DD-C540-C2D4-A9CE0F833261}"/>
              </a:ext>
            </a:extLst>
          </p:cNvPr>
          <p:cNvSpPr>
            <a:spLocks noGrp="1"/>
          </p:cNvSpPr>
          <p:nvPr>
            <p:ph type="ftr" sz="quarter" idx="16"/>
          </p:nvPr>
        </p:nvSpPr>
        <p:spPr/>
        <p:txBody>
          <a:bodyPr/>
          <a:lstStyle/>
          <a:p>
            <a:r>
              <a:rPr lang="en-US"/>
              <a:t>MAP TALKS</a:t>
            </a:r>
            <a:endParaRPr lang="en-US" dirty="0"/>
          </a:p>
        </p:txBody>
      </p:sp>
      <p:sp>
        <p:nvSpPr>
          <p:cNvPr id="13" name="Slide Number Placeholder 12">
            <a:extLst>
              <a:ext uri="{FF2B5EF4-FFF2-40B4-BE49-F238E27FC236}">
                <a16:creationId xmlns:a16="http://schemas.microsoft.com/office/drawing/2014/main" id="{5C5AC942-B82B-176A-27A0-54A0D8470718}"/>
              </a:ext>
            </a:extLst>
          </p:cNvPr>
          <p:cNvSpPr>
            <a:spLocks noGrp="1"/>
          </p:cNvSpPr>
          <p:nvPr>
            <p:ph type="sldNum" sz="quarter" idx="17"/>
          </p:nvPr>
        </p:nvSpPr>
        <p:spPr/>
        <p:txBody>
          <a:bodyPr/>
          <a:lstStyle/>
          <a:p>
            <a:fld id="{B0890223-0491-CD45-BCE9-3C7584A47013}" type="slidenum">
              <a:rPr lang="en-US" smtClean="0"/>
              <a:pPr/>
              <a:t>‹#›</a:t>
            </a:fld>
            <a:endParaRPr lang="en-US"/>
          </a:p>
        </p:txBody>
      </p:sp>
    </p:spTree>
    <p:extLst>
      <p:ext uri="{BB962C8B-B14F-4D97-AF65-F5344CB8AC3E}">
        <p14:creationId xmlns:p14="http://schemas.microsoft.com/office/powerpoint/2010/main" val="128731033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Video &amp; Title">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9429D22-A12F-E07A-E039-51F3983232D5}"/>
              </a:ext>
            </a:extLst>
          </p:cNvPr>
          <p:cNvSpPr>
            <a:spLocks noGrp="1"/>
          </p:cNvSpPr>
          <p:nvPr>
            <p:ph type="title" hasCustomPrompt="1"/>
          </p:nvPr>
        </p:nvSpPr>
        <p:spPr/>
        <p:txBody>
          <a:bodyPr/>
          <a:lstStyle/>
          <a:p>
            <a:r>
              <a:rPr lang="en-US" dirty="0"/>
              <a:t>Click to edit Video title style</a:t>
            </a:r>
          </a:p>
        </p:txBody>
      </p:sp>
      <p:sp>
        <p:nvSpPr>
          <p:cNvPr id="8" name="Media Placeholder 7">
            <a:extLst>
              <a:ext uri="{FF2B5EF4-FFF2-40B4-BE49-F238E27FC236}">
                <a16:creationId xmlns:a16="http://schemas.microsoft.com/office/drawing/2014/main" id="{1CF7735F-179B-A660-6CEA-19992ED5A007}"/>
              </a:ext>
            </a:extLst>
          </p:cNvPr>
          <p:cNvSpPr>
            <a:spLocks noGrp="1"/>
          </p:cNvSpPr>
          <p:nvPr>
            <p:ph type="media" sz="quarter" idx="13" hasCustomPrompt="1"/>
          </p:nvPr>
        </p:nvSpPr>
        <p:spPr>
          <a:xfrm>
            <a:off x="1980129" y="1143000"/>
            <a:ext cx="8231744" cy="4572000"/>
          </a:xfrm>
          <a:solidFill>
            <a:schemeClr val="tx1">
              <a:lumMod val="40000"/>
              <a:lumOff val="60000"/>
            </a:schemeClr>
          </a:solidFill>
          <a:ln w="38100" cap="flat">
            <a:solidFill>
              <a:schemeClr val="bg1"/>
            </a:solidFill>
            <a:prstDash val="solid"/>
            <a:miter lim="800000"/>
            <a:extLst>
              <a:ext uri="{C807C97D-BFC1-408E-A445-0C87EB9F89A2}">
                <ask:lineSketchStyleProps xmlns:ask="http://schemas.microsoft.com/office/drawing/2018/sketchyshapes" sd="1219033472">
                  <a:custGeom>
                    <a:avLst/>
                    <a:gdLst>
                      <a:gd name="connsiteX0" fmla="*/ 0 w 4114800"/>
                      <a:gd name="connsiteY0" fmla="*/ 0 h 4114800"/>
                      <a:gd name="connsiteX1" fmla="*/ 4114800 w 4114800"/>
                      <a:gd name="connsiteY1" fmla="*/ 0 h 4114800"/>
                      <a:gd name="connsiteX2" fmla="*/ 4114800 w 4114800"/>
                      <a:gd name="connsiteY2" fmla="*/ 4114800 h 4114800"/>
                      <a:gd name="connsiteX3" fmla="*/ 0 w 4114800"/>
                      <a:gd name="connsiteY3" fmla="*/ 4114800 h 4114800"/>
                      <a:gd name="connsiteX4" fmla="*/ 0 w 4114800"/>
                      <a:gd name="connsiteY4" fmla="*/ 0 h 411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4800" h="4114800" fill="none" extrusionOk="0">
                        <a:moveTo>
                          <a:pt x="0" y="0"/>
                        </a:moveTo>
                        <a:cubicBezTo>
                          <a:pt x="695663" y="-49533"/>
                          <a:pt x="2950357" y="-14809"/>
                          <a:pt x="4114800" y="0"/>
                        </a:cubicBezTo>
                        <a:cubicBezTo>
                          <a:pt x="4202439" y="597687"/>
                          <a:pt x="4042121" y="3225265"/>
                          <a:pt x="4114800" y="4114800"/>
                        </a:cubicBezTo>
                        <a:cubicBezTo>
                          <a:pt x="3603713" y="4066569"/>
                          <a:pt x="1221399" y="4199255"/>
                          <a:pt x="0" y="4114800"/>
                        </a:cubicBezTo>
                        <a:cubicBezTo>
                          <a:pt x="-38581" y="3345607"/>
                          <a:pt x="63341" y="480862"/>
                          <a:pt x="0" y="0"/>
                        </a:cubicBezTo>
                        <a:close/>
                      </a:path>
                      <a:path w="4114800" h="4114800" stroke="0" extrusionOk="0">
                        <a:moveTo>
                          <a:pt x="0" y="0"/>
                        </a:moveTo>
                        <a:cubicBezTo>
                          <a:pt x="647536" y="118645"/>
                          <a:pt x="2889529" y="116012"/>
                          <a:pt x="4114800" y="0"/>
                        </a:cubicBezTo>
                        <a:cubicBezTo>
                          <a:pt x="3981918" y="892967"/>
                          <a:pt x="4199751" y="3250519"/>
                          <a:pt x="4114800" y="4114800"/>
                        </a:cubicBezTo>
                        <a:cubicBezTo>
                          <a:pt x="2079056" y="4249400"/>
                          <a:pt x="986081" y="3957604"/>
                          <a:pt x="0" y="4114800"/>
                        </a:cubicBezTo>
                        <a:cubicBezTo>
                          <a:pt x="-20187" y="3263431"/>
                          <a:pt x="-152480" y="1680603"/>
                          <a:pt x="0" y="0"/>
                        </a:cubicBezTo>
                        <a:close/>
                      </a:path>
                    </a:pathLst>
                  </a:custGeom>
                  <ask:type>
                    <ask:lineSketchNone/>
                  </ask:type>
                </ask:lineSketchStyleProps>
              </a:ext>
            </a:extLst>
          </a:ln>
          <a:effectLst/>
        </p:spPr>
        <p:txBody>
          <a:bodyPr vert="horz" lIns="0" tIns="0" rIns="0" bIns="0" rtlCol="0" anchor="ctr" anchorCtr="0">
            <a:normAutofit/>
          </a:bodyPr>
          <a:lstStyle>
            <a:lvl1pPr>
              <a:defRPr lang="en-US">
                <a:solidFill>
                  <a:schemeClr val="bg1"/>
                </a:solidFill>
              </a:defRPr>
            </a:lvl1pPr>
          </a:lstStyle>
          <a:p>
            <a:pPr marL="0" lvl="0" indent="0" algn="ctr">
              <a:buNone/>
            </a:pPr>
            <a:r>
              <a:rPr lang="en-US" dirty="0"/>
              <a:t>Media</a:t>
            </a:r>
          </a:p>
          <a:p>
            <a:pPr marL="0" lvl="0" indent="0" algn="ctr">
              <a:buNone/>
            </a:pPr>
            <a:endParaRPr lang="en-US" dirty="0"/>
          </a:p>
          <a:p>
            <a:pPr marL="0" lvl="0" indent="0" algn="ctr">
              <a:buNone/>
            </a:pPr>
            <a:r>
              <a:rPr lang="en-US" dirty="0"/>
              <a:t>(Click to add video)</a:t>
            </a:r>
          </a:p>
        </p:txBody>
      </p:sp>
      <p:sp>
        <p:nvSpPr>
          <p:cNvPr id="13" name="Date Placeholder 12">
            <a:extLst>
              <a:ext uri="{FF2B5EF4-FFF2-40B4-BE49-F238E27FC236}">
                <a16:creationId xmlns:a16="http://schemas.microsoft.com/office/drawing/2014/main" id="{99EE6D3C-752A-7158-C0C8-82137FA75305}"/>
              </a:ext>
            </a:extLst>
          </p:cNvPr>
          <p:cNvSpPr>
            <a:spLocks noGrp="1"/>
          </p:cNvSpPr>
          <p:nvPr>
            <p:ph type="dt" sz="half" idx="14"/>
          </p:nvPr>
        </p:nvSpPr>
        <p:spPr/>
        <p:txBody>
          <a:bodyPr/>
          <a:lstStyle/>
          <a:p>
            <a:r>
              <a:rPr lang="en-US"/>
              <a:t>My name will be great among the nations, from where the sun rises to where it sets. – Malachi 1:11</a:t>
            </a:r>
            <a:endParaRPr lang="en-US" dirty="0"/>
          </a:p>
        </p:txBody>
      </p:sp>
      <p:sp>
        <p:nvSpPr>
          <p:cNvPr id="14" name="Footer Placeholder 13">
            <a:extLst>
              <a:ext uri="{FF2B5EF4-FFF2-40B4-BE49-F238E27FC236}">
                <a16:creationId xmlns:a16="http://schemas.microsoft.com/office/drawing/2014/main" id="{E4617A8F-AAC3-F83C-14F0-5BBD2285B2C7}"/>
              </a:ext>
            </a:extLst>
          </p:cNvPr>
          <p:cNvSpPr>
            <a:spLocks noGrp="1"/>
          </p:cNvSpPr>
          <p:nvPr>
            <p:ph type="ftr" sz="quarter" idx="15"/>
          </p:nvPr>
        </p:nvSpPr>
        <p:spPr/>
        <p:txBody>
          <a:bodyPr/>
          <a:lstStyle/>
          <a:p>
            <a:r>
              <a:rPr lang="en-US"/>
              <a:t>MAP TALKS</a:t>
            </a:r>
            <a:endParaRPr lang="en-US" dirty="0"/>
          </a:p>
        </p:txBody>
      </p:sp>
      <p:sp>
        <p:nvSpPr>
          <p:cNvPr id="15" name="Slide Number Placeholder 14">
            <a:extLst>
              <a:ext uri="{FF2B5EF4-FFF2-40B4-BE49-F238E27FC236}">
                <a16:creationId xmlns:a16="http://schemas.microsoft.com/office/drawing/2014/main" id="{524E0F3E-A91D-CE47-120D-7BB399739DBE}"/>
              </a:ext>
            </a:extLst>
          </p:cNvPr>
          <p:cNvSpPr>
            <a:spLocks noGrp="1"/>
          </p:cNvSpPr>
          <p:nvPr>
            <p:ph type="sldNum" sz="quarter" idx="16"/>
          </p:nvPr>
        </p:nvSpPr>
        <p:spPr/>
        <p:txBody>
          <a:bodyPr/>
          <a:lstStyle/>
          <a:p>
            <a:fld id="{B0890223-0491-CD45-BCE9-3C7584A47013}" type="slidenum">
              <a:rPr lang="en-US" smtClean="0"/>
              <a:pPr/>
              <a:t>‹#›</a:t>
            </a:fld>
            <a:endParaRPr lang="en-US"/>
          </a:p>
        </p:txBody>
      </p:sp>
    </p:spTree>
    <p:extLst>
      <p:ext uri="{BB962C8B-B14F-4D97-AF65-F5344CB8AC3E}">
        <p14:creationId xmlns:p14="http://schemas.microsoft.com/office/powerpoint/2010/main" val="400118839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32DF77-2887-4A97-88E1-EEC22FF5C8AD}" type="datetimeFigureOut">
              <a:rPr lang="en-US" smtClean="0"/>
              <a:t>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C9FAF8-0862-43ED-A057-07A94878FFDA}" type="slidenum">
              <a:rPr lang="en-US" smtClean="0"/>
              <a:t>‹#›</a:t>
            </a:fld>
            <a:endParaRPr lang="en-US"/>
          </a:p>
        </p:txBody>
      </p:sp>
    </p:spTree>
    <p:extLst>
      <p:ext uri="{BB962C8B-B14F-4D97-AF65-F5344CB8AC3E}">
        <p14:creationId xmlns:p14="http://schemas.microsoft.com/office/powerpoint/2010/main" val="17650350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B32DF77-2887-4A97-88E1-EEC22FF5C8AD}" type="datetimeFigureOut">
              <a:rPr lang="en-US" smtClean="0"/>
              <a:t>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C9FAF8-0862-43ED-A057-07A94878FFDA}" type="slidenum">
              <a:rPr lang="en-US" smtClean="0"/>
              <a:t>‹#›</a:t>
            </a:fld>
            <a:endParaRPr lang="en-US"/>
          </a:p>
        </p:txBody>
      </p:sp>
    </p:spTree>
    <p:extLst>
      <p:ext uri="{BB962C8B-B14F-4D97-AF65-F5344CB8AC3E}">
        <p14:creationId xmlns:p14="http://schemas.microsoft.com/office/powerpoint/2010/main" val="3020607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B32DF77-2887-4A97-88E1-EEC22FF5C8AD}" type="datetimeFigureOut">
              <a:rPr lang="en-US" smtClean="0"/>
              <a:t>1/16/2023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C9FAF8-0862-43ED-A057-07A94878FFDA}" type="slidenum">
              <a:rPr lang="en-US" smtClean="0"/>
              <a:t>‹#›</a:t>
            </a:fld>
            <a:endParaRPr lang="en-US"/>
          </a:p>
        </p:txBody>
      </p:sp>
    </p:spTree>
    <p:extLst>
      <p:ext uri="{BB962C8B-B14F-4D97-AF65-F5344CB8AC3E}">
        <p14:creationId xmlns:p14="http://schemas.microsoft.com/office/powerpoint/2010/main" val="10977538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B32DF77-2887-4A97-88E1-EEC22FF5C8AD}" type="datetimeFigureOut">
              <a:rPr lang="en-US" smtClean="0"/>
              <a:t>1/16/2023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2C9FAF8-0862-43ED-A057-07A94878FFDA}" type="slidenum">
              <a:rPr lang="en-US" smtClean="0"/>
              <a:t>‹#›</a:t>
            </a:fld>
            <a:endParaRPr lang="en-US"/>
          </a:p>
        </p:txBody>
      </p:sp>
    </p:spTree>
    <p:extLst>
      <p:ext uri="{BB962C8B-B14F-4D97-AF65-F5344CB8AC3E}">
        <p14:creationId xmlns:p14="http://schemas.microsoft.com/office/powerpoint/2010/main" val="42227386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B32DF77-2887-4A97-88E1-EEC22FF5C8AD}" type="datetimeFigureOut">
              <a:rPr lang="en-US" smtClean="0"/>
              <a:t>1/16/2023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2C9FAF8-0862-43ED-A057-07A94878FFDA}" type="slidenum">
              <a:rPr lang="en-US" smtClean="0"/>
              <a:t>‹#›</a:t>
            </a:fld>
            <a:endParaRPr lang="en-US"/>
          </a:p>
        </p:txBody>
      </p:sp>
    </p:spTree>
    <p:extLst>
      <p:ext uri="{BB962C8B-B14F-4D97-AF65-F5344CB8AC3E}">
        <p14:creationId xmlns:p14="http://schemas.microsoft.com/office/powerpoint/2010/main" val="11206376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32DF77-2887-4A97-88E1-EEC22FF5C8AD}" type="datetimeFigureOut">
              <a:rPr lang="en-US" smtClean="0"/>
              <a:t>1/16/2023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2C9FAF8-0862-43ED-A057-07A94878FFDA}" type="slidenum">
              <a:rPr lang="en-US" smtClean="0"/>
              <a:t>‹#›</a:t>
            </a:fld>
            <a:endParaRPr lang="en-US"/>
          </a:p>
        </p:txBody>
      </p:sp>
    </p:spTree>
    <p:extLst>
      <p:ext uri="{BB962C8B-B14F-4D97-AF65-F5344CB8AC3E}">
        <p14:creationId xmlns:p14="http://schemas.microsoft.com/office/powerpoint/2010/main" val="23307391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B32DF77-2887-4A97-88E1-EEC22FF5C8AD}" type="datetimeFigureOut">
              <a:rPr lang="en-US" smtClean="0"/>
              <a:t>1/16/2023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C9FAF8-0862-43ED-A057-07A94878FFDA}" type="slidenum">
              <a:rPr lang="en-US" smtClean="0"/>
              <a:t>‹#›</a:t>
            </a:fld>
            <a:endParaRPr lang="en-US"/>
          </a:p>
        </p:txBody>
      </p:sp>
    </p:spTree>
    <p:extLst>
      <p:ext uri="{BB962C8B-B14F-4D97-AF65-F5344CB8AC3E}">
        <p14:creationId xmlns:p14="http://schemas.microsoft.com/office/powerpoint/2010/main" val="29953143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B32DF77-2887-4A97-88E1-EEC22FF5C8AD}" type="datetimeFigureOut">
              <a:rPr lang="en-US" smtClean="0"/>
              <a:t>1/16/2023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C9FAF8-0862-43ED-A057-07A94878FFDA}" type="slidenum">
              <a:rPr lang="en-US" smtClean="0"/>
              <a:t>‹#›</a:t>
            </a:fld>
            <a:endParaRPr lang="en-US"/>
          </a:p>
        </p:txBody>
      </p:sp>
    </p:spTree>
    <p:extLst>
      <p:ext uri="{BB962C8B-B14F-4D97-AF65-F5344CB8AC3E}">
        <p14:creationId xmlns:p14="http://schemas.microsoft.com/office/powerpoint/2010/main" val="8542664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32DF77-2887-4A97-88E1-EEC22FF5C8AD}" type="datetimeFigureOut">
              <a:rPr lang="en-US" smtClean="0"/>
              <a:t>1/16/2023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C9FAF8-0862-43ED-A057-07A94878FFDA}" type="slidenum">
              <a:rPr lang="en-US" smtClean="0"/>
              <a:t>‹#›</a:t>
            </a:fld>
            <a:endParaRPr lang="en-US"/>
          </a:p>
        </p:txBody>
      </p:sp>
    </p:spTree>
    <p:extLst>
      <p:ext uri="{BB962C8B-B14F-4D97-AF65-F5344CB8AC3E}">
        <p14:creationId xmlns:p14="http://schemas.microsoft.com/office/powerpoint/2010/main" val="3250353843"/>
      </p:ext>
    </p:extLst>
  </p:cSld>
  <p:clrMap bg1="dk1" tx1="lt1" bg2="dk2" tx2="lt2" accent1="accent1" accent2="accent2" accent3="accent3" accent4="accent4" accent5="accent5" accent6="accent6" hlink="hlink" folHlink="folHlink"/>
  <p:sldLayoutIdLst>
    <p:sldLayoutId id="2147483871" r:id="rId1"/>
    <p:sldLayoutId id="2147483872" r:id="rId2"/>
    <p:sldLayoutId id="2147483873" r:id="rId3"/>
    <p:sldLayoutId id="2147483874" r:id="rId4"/>
    <p:sldLayoutId id="2147483875" r:id="rId5"/>
    <p:sldLayoutId id="2147483876" r:id="rId6"/>
    <p:sldLayoutId id="2147483877" r:id="rId7"/>
    <p:sldLayoutId id="2147483878" r:id="rId8"/>
    <p:sldLayoutId id="2147483879" r:id="rId9"/>
    <p:sldLayoutId id="2147483880" r:id="rId10"/>
    <p:sldLayoutId id="2147483881" r:id="rId11"/>
    <p:sldLayoutId id="2147483882" r:id="rId12"/>
    <p:sldLayoutId id="214748388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hyperlink" Target="mailto:kayres@nextgenanglican.com" TargetMode="External"/><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hyperlink" Target="mailto:kayres@nextgenanglican.com"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package" Target="../embeddings/Microsoft_PowerPoint_Presentation.pptx"/><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1313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3D8E2-1E15-D760-392B-AAE1DF26F5A7}"/>
              </a:ext>
            </a:extLst>
          </p:cNvPr>
          <p:cNvSpPr>
            <a:spLocks noGrp="1"/>
          </p:cNvSpPr>
          <p:nvPr>
            <p:ph type="ctrTitle"/>
          </p:nvPr>
        </p:nvSpPr>
        <p:spPr>
          <a:xfrm>
            <a:off x="1524000" y="464638"/>
            <a:ext cx="9144000" cy="2387600"/>
          </a:xfrm>
        </p:spPr>
        <p:txBody>
          <a:bodyPr>
            <a:normAutofit fontScale="90000"/>
          </a:bodyPr>
          <a:lstStyle/>
          <a:p>
            <a:r>
              <a:rPr lang="en-US" dirty="0">
                <a:latin typeface="Verdana" panose="020B0604030504040204" pitchFamily="34" charset="0"/>
                <a:ea typeface="Verdana" panose="020B0604030504040204" pitchFamily="34" charset="0"/>
              </a:rPr>
              <a:t>Removing Barriers, Building Communities </a:t>
            </a:r>
            <a:br>
              <a:rPr lang="en-US" dirty="0">
                <a:latin typeface="Verdana" panose="020B0604030504040204" pitchFamily="34" charset="0"/>
                <a:ea typeface="Verdana" panose="020B0604030504040204" pitchFamily="34" charset="0"/>
              </a:rPr>
            </a:br>
            <a:r>
              <a:rPr lang="en-US" dirty="0">
                <a:latin typeface="Verdana" panose="020B0604030504040204" pitchFamily="34" charset="0"/>
                <a:ea typeface="Verdana" panose="020B0604030504040204" pitchFamily="34" charset="0"/>
              </a:rPr>
              <a:t>of Belonging</a:t>
            </a:r>
          </a:p>
        </p:txBody>
      </p:sp>
      <p:grpSp>
        <p:nvGrpSpPr>
          <p:cNvPr id="10" name="Group 9">
            <a:extLst>
              <a:ext uri="{FF2B5EF4-FFF2-40B4-BE49-F238E27FC236}">
                <a16:creationId xmlns:a16="http://schemas.microsoft.com/office/drawing/2014/main" id="{8EFB3D1F-4D1D-DC44-D11B-5A6565C28D4C}"/>
              </a:ext>
            </a:extLst>
          </p:cNvPr>
          <p:cNvGrpSpPr/>
          <p:nvPr/>
        </p:nvGrpSpPr>
        <p:grpSpPr>
          <a:xfrm>
            <a:off x="2454442" y="3307429"/>
            <a:ext cx="7283116" cy="2467730"/>
            <a:chOff x="2454442" y="3467849"/>
            <a:chExt cx="7283116" cy="2467730"/>
          </a:xfrm>
        </p:grpSpPr>
        <p:sp>
          <p:nvSpPr>
            <p:cNvPr id="7" name="Rectangle 6">
              <a:extLst>
                <a:ext uri="{FF2B5EF4-FFF2-40B4-BE49-F238E27FC236}">
                  <a16:creationId xmlns:a16="http://schemas.microsoft.com/office/drawing/2014/main" id="{06290851-05F6-8F2C-8FD6-FA6472D4E7E0}"/>
                </a:ext>
              </a:extLst>
            </p:cNvPr>
            <p:cNvSpPr/>
            <p:nvPr/>
          </p:nvSpPr>
          <p:spPr>
            <a:xfrm>
              <a:off x="2454442" y="5021179"/>
              <a:ext cx="7283116" cy="914400"/>
            </a:xfrm>
            <a:prstGeom prst="rect">
              <a:avLst/>
            </a:prstGeom>
            <a:solidFill>
              <a:schemeClr val="tx1">
                <a:lumMod val="95000"/>
                <a:alpha val="7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896BC1F9-FB14-6D7D-7362-B79212791EF9}"/>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667000" y="3467849"/>
              <a:ext cx="6858000" cy="2299878"/>
            </a:xfrm>
            <a:prstGeom prst="rect">
              <a:avLst/>
            </a:prstGeom>
            <a:effectLst>
              <a:outerShdw blurRad="50800" dist="38100" dir="5400000" algn="t" rotWithShape="0">
                <a:prstClr val="black">
                  <a:alpha val="40000"/>
                </a:prstClr>
              </a:outerShdw>
            </a:effectLst>
          </p:spPr>
        </p:pic>
      </p:grpSp>
      <p:sp>
        <p:nvSpPr>
          <p:cNvPr id="9" name="TextBox 8">
            <a:extLst>
              <a:ext uri="{FF2B5EF4-FFF2-40B4-BE49-F238E27FC236}">
                <a16:creationId xmlns:a16="http://schemas.microsoft.com/office/drawing/2014/main" id="{FBB2B8DA-E054-B82D-9028-3D82DA159E8E}"/>
              </a:ext>
            </a:extLst>
          </p:cNvPr>
          <p:cNvSpPr txBox="1"/>
          <p:nvPr/>
        </p:nvSpPr>
        <p:spPr>
          <a:xfrm>
            <a:off x="778042" y="6193307"/>
            <a:ext cx="10860505" cy="400110"/>
          </a:xfrm>
          <a:prstGeom prst="rect">
            <a:avLst/>
          </a:prstGeom>
          <a:noFill/>
        </p:spPr>
        <p:txBody>
          <a:bodyPr wrap="square">
            <a:spAutoFit/>
          </a:bodyPr>
          <a:lstStyle/>
          <a:p>
            <a:r>
              <a:rPr lang="en-US" sz="2000" b="0" i="0" dirty="0">
                <a:effectLst/>
                <a:latin typeface="Verdana" panose="020B0604030504040204" pitchFamily="34" charset="0"/>
                <a:ea typeface="Verdana" panose="020B0604030504040204" pitchFamily="34" charset="0"/>
              </a:rPr>
              <a:t>For through him we both have access to the Father by one Spirit.  Ephesians 2:18</a:t>
            </a:r>
            <a:endParaRPr lang="en-US" sz="20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3824634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11313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E80C8-4086-7842-2FE4-4ED72CBBC5EC}"/>
              </a:ext>
            </a:extLst>
          </p:cNvPr>
          <p:cNvSpPr>
            <a:spLocks noGrp="1"/>
          </p:cNvSpPr>
          <p:nvPr>
            <p:ph type="title"/>
          </p:nvPr>
        </p:nvSpPr>
        <p:spPr>
          <a:xfrm>
            <a:off x="1676400" y="879475"/>
            <a:ext cx="10515600" cy="1325563"/>
          </a:xfrm>
        </p:spPr>
        <p:txBody>
          <a:bodyPr>
            <a:normAutofit/>
          </a:bodyPr>
          <a:lstStyle/>
          <a:p>
            <a:r>
              <a:rPr lang="en-US" dirty="0">
                <a:latin typeface="Verdana" panose="020B0604030504040204" pitchFamily="34" charset="0"/>
                <a:ea typeface="Verdana" panose="020B0604030504040204" pitchFamily="34" charset="0"/>
              </a:rPr>
              <a:t>Belonging</a:t>
            </a:r>
            <a:endParaRPr lang="en-US" dirty="0"/>
          </a:p>
        </p:txBody>
      </p:sp>
      <p:sp>
        <p:nvSpPr>
          <p:cNvPr id="3" name="Content Placeholder 2">
            <a:extLst>
              <a:ext uri="{FF2B5EF4-FFF2-40B4-BE49-F238E27FC236}">
                <a16:creationId xmlns:a16="http://schemas.microsoft.com/office/drawing/2014/main" id="{C208C485-B537-CE05-49FE-F38F2CBAD1AD}"/>
              </a:ext>
            </a:extLst>
          </p:cNvPr>
          <p:cNvSpPr>
            <a:spLocks noGrp="1"/>
          </p:cNvSpPr>
          <p:nvPr>
            <p:ph sz="half" idx="1"/>
          </p:nvPr>
        </p:nvSpPr>
        <p:spPr>
          <a:xfrm>
            <a:off x="394855" y="2502567"/>
            <a:ext cx="6948055" cy="3674395"/>
          </a:xfrm>
        </p:spPr>
        <p:txBody>
          <a:bodyPr>
            <a:normAutofit/>
          </a:bodyPr>
          <a:lstStyle/>
          <a:p>
            <a:r>
              <a:rPr lang="en-US" sz="3600" dirty="0"/>
              <a:t>Valued and missed when not there</a:t>
            </a:r>
          </a:p>
          <a:p>
            <a:endParaRPr lang="en-US" sz="2400" dirty="0"/>
          </a:p>
          <a:p>
            <a:r>
              <a:rPr lang="en-US" sz="3600" dirty="0"/>
              <a:t>Accepted as I am</a:t>
            </a:r>
          </a:p>
          <a:p>
            <a:endParaRPr lang="en-US" sz="2400" dirty="0"/>
          </a:p>
          <a:p>
            <a:r>
              <a:rPr lang="en-US" sz="3600" dirty="0"/>
              <a:t>Ministering together</a:t>
            </a:r>
          </a:p>
        </p:txBody>
      </p:sp>
      <p:pic>
        <p:nvPicPr>
          <p:cNvPr id="5" name="Picture 4">
            <a:extLst>
              <a:ext uri="{FF2B5EF4-FFF2-40B4-BE49-F238E27FC236}">
                <a16:creationId xmlns:a16="http://schemas.microsoft.com/office/drawing/2014/main" id="{9E9E5369-5F06-3E95-2DE6-55AD49539A5B}"/>
              </a:ext>
            </a:extLst>
          </p:cNvPr>
          <p:cNvPicPr>
            <a:picLocks noChangeAspect="1"/>
          </p:cNvPicPr>
          <p:nvPr/>
        </p:nvPicPr>
        <p:blipFill>
          <a:blip r:embed="rId3"/>
          <a:stretch>
            <a:fillRect/>
          </a:stretch>
        </p:blipFill>
        <p:spPr>
          <a:xfrm>
            <a:off x="7924800" y="188695"/>
            <a:ext cx="3512127" cy="6480610"/>
          </a:xfrm>
          <a:prstGeom prst="rect">
            <a:avLst/>
          </a:prstGeom>
        </p:spPr>
      </p:pic>
    </p:spTree>
    <p:extLst>
      <p:ext uri="{BB962C8B-B14F-4D97-AF65-F5344CB8AC3E}">
        <p14:creationId xmlns:p14="http://schemas.microsoft.com/office/powerpoint/2010/main" val="21118631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113131"/>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5A41F35-02F6-8FDE-FB6C-57E1004F5D7B}"/>
              </a:ext>
            </a:extLst>
          </p:cNvPr>
          <p:cNvGrpSpPr/>
          <p:nvPr/>
        </p:nvGrpSpPr>
        <p:grpSpPr>
          <a:xfrm>
            <a:off x="2454442" y="3307429"/>
            <a:ext cx="7283116" cy="2499814"/>
            <a:chOff x="2454442" y="3355555"/>
            <a:chExt cx="7283116" cy="2499814"/>
          </a:xfrm>
        </p:grpSpPr>
        <p:sp>
          <p:nvSpPr>
            <p:cNvPr id="7" name="Rectangle 6">
              <a:extLst>
                <a:ext uri="{FF2B5EF4-FFF2-40B4-BE49-F238E27FC236}">
                  <a16:creationId xmlns:a16="http://schemas.microsoft.com/office/drawing/2014/main" id="{06290851-05F6-8F2C-8FD6-FA6472D4E7E0}"/>
                </a:ext>
              </a:extLst>
            </p:cNvPr>
            <p:cNvSpPr/>
            <p:nvPr/>
          </p:nvSpPr>
          <p:spPr>
            <a:xfrm>
              <a:off x="2454442" y="4940969"/>
              <a:ext cx="7283116" cy="914400"/>
            </a:xfrm>
            <a:prstGeom prst="rect">
              <a:avLst/>
            </a:prstGeom>
            <a:solidFill>
              <a:schemeClr val="tx1">
                <a:lumMod val="95000"/>
                <a:alpha val="7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896BC1F9-FB14-6D7D-7362-B79212791EF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667000" y="3355555"/>
              <a:ext cx="6858000" cy="2299878"/>
            </a:xfrm>
            <a:prstGeom prst="rect">
              <a:avLst/>
            </a:prstGeom>
            <a:effectLst>
              <a:outerShdw blurRad="50800" dist="38100" dir="5400000" algn="t" rotWithShape="0">
                <a:prstClr val="black">
                  <a:alpha val="40000"/>
                </a:prstClr>
              </a:outerShdw>
            </a:effectLst>
          </p:spPr>
        </p:pic>
      </p:grpSp>
      <p:sp>
        <p:nvSpPr>
          <p:cNvPr id="9" name="TextBox 8">
            <a:extLst>
              <a:ext uri="{FF2B5EF4-FFF2-40B4-BE49-F238E27FC236}">
                <a16:creationId xmlns:a16="http://schemas.microsoft.com/office/drawing/2014/main" id="{FBB2B8DA-E054-B82D-9028-3D82DA159E8E}"/>
              </a:ext>
            </a:extLst>
          </p:cNvPr>
          <p:cNvSpPr txBox="1"/>
          <p:nvPr/>
        </p:nvSpPr>
        <p:spPr>
          <a:xfrm>
            <a:off x="778042" y="6193307"/>
            <a:ext cx="10860505" cy="400110"/>
          </a:xfrm>
          <a:prstGeom prst="rect">
            <a:avLst/>
          </a:prstGeom>
          <a:noFill/>
        </p:spPr>
        <p:txBody>
          <a:bodyPr wrap="square">
            <a:spAutoFit/>
          </a:bodyPr>
          <a:lstStyle/>
          <a:p>
            <a:r>
              <a:rPr lang="en-US" sz="2000" b="0" i="0" dirty="0">
                <a:effectLst/>
                <a:latin typeface="Verdana" panose="020B0604030504040204" pitchFamily="34" charset="0"/>
                <a:ea typeface="Verdana" panose="020B0604030504040204" pitchFamily="34" charset="0"/>
              </a:rPr>
              <a:t>For through him we both have access to the Father by one Spirit.  Ephesians 2:18</a:t>
            </a:r>
            <a:endParaRPr lang="en-US" sz="2000" dirty="0">
              <a:latin typeface="Verdana" panose="020B0604030504040204" pitchFamily="34" charset="0"/>
              <a:ea typeface="Verdana" panose="020B0604030504040204" pitchFamily="34" charset="0"/>
            </a:endParaRPr>
          </a:p>
        </p:txBody>
      </p:sp>
      <p:sp>
        <p:nvSpPr>
          <p:cNvPr id="10" name="TextBox 9">
            <a:extLst>
              <a:ext uri="{FF2B5EF4-FFF2-40B4-BE49-F238E27FC236}">
                <a16:creationId xmlns:a16="http://schemas.microsoft.com/office/drawing/2014/main" id="{A250A7F5-FADF-F264-3796-BD655F919205}"/>
              </a:ext>
            </a:extLst>
          </p:cNvPr>
          <p:cNvSpPr txBox="1"/>
          <p:nvPr/>
        </p:nvSpPr>
        <p:spPr>
          <a:xfrm>
            <a:off x="778042" y="764828"/>
            <a:ext cx="10175708" cy="1200329"/>
          </a:xfrm>
          <a:prstGeom prst="rect">
            <a:avLst/>
          </a:prstGeom>
          <a:noFill/>
        </p:spPr>
        <p:txBody>
          <a:bodyPr wrap="square" rtlCol="0">
            <a:spAutoFit/>
          </a:bodyPr>
          <a:lstStyle/>
          <a:p>
            <a:pPr algn="ctr"/>
            <a:r>
              <a:rPr lang="en-US" sz="3600" dirty="0">
                <a:latin typeface="Verdana" panose="020B0604030504040204" pitchFamily="34" charset="0"/>
                <a:ea typeface="Verdana" panose="020B0604030504040204" pitchFamily="34" charset="0"/>
              </a:rPr>
              <a:t>Who should join me in considering the 10 Dimensions of Belonging at our church?</a:t>
            </a:r>
          </a:p>
        </p:txBody>
      </p:sp>
    </p:spTree>
    <p:extLst>
      <p:ext uri="{BB962C8B-B14F-4D97-AF65-F5344CB8AC3E}">
        <p14:creationId xmlns:p14="http://schemas.microsoft.com/office/powerpoint/2010/main" val="8413690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bg>
      <p:bgPr>
        <a:solidFill>
          <a:srgbClr val="11313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3D8E2-1E15-D760-392B-AAE1DF26F5A7}"/>
              </a:ext>
            </a:extLst>
          </p:cNvPr>
          <p:cNvSpPr>
            <a:spLocks noGrp="1"/>
          </p:cNvSpPr>
          <p:nvPr>
            <p:ph type="ctrTitle"/>
          </p:nvPr>
        </p:nvSpPr>
        <p:spPr>
          <a:xfrm>
            <a:off x="1524000" y="464638"/>
            <a:ext cx="9144000" cy="2387600"/>
          </a:xfrm>
        </p:spPr>
        <p:txBody>
          <a:bodyPr>
            <a:normAutofit fontScale="90000"/>
          </a:bodyPr>
          <a:lstStyle/>
          <a:p>
            <a:r>
              <a:rPr lang="en-US" dirty="0">
                <a:latin typeface="Verdana" panose="020B0604030504040204" pitchFamily="34" charset="0"/>
                <a:ea typeface="Verdana" panose="020B0604030504040204" pitchFamily="34" charset="0"/>
              </a:rPr>
              <a:t>Removing Barriers, Building Communities </a:t>
            </a:r>
            <a:br>
              <a:rPr lang="en-US" dirty="0">
                <a:latin typeface="Verdana" panose="020B0604030504040204" pitchFamily="34" charset="0"/>
                <a:ea typeface="Verdana" panose="020B0604030504040204" pitchFamily="34" charset="0"/>
              </a:rPr>
            </a:br>
            <a:r>
              <a:rPr lang="en-US" dirty="0">
                <a:latin typeface="Verdana" panose="020B0604030504040204" pitchFamily="34" charset="0"/>
                <a:ea typeface="Verdana" panose="020B0604030504040204" pitchFamily="34" charset="0"/>
              </a:rPr>
              <a:t>of Belonging</a:t>
            </a:r>
          </a:p>
        </p:txBody>
      </p:sp>
      <p:grpSp>
        <p:nvGrpSpPr>
          <p:cNvPr id="3" name="Group 2">
            <a:extLst>
              <a:ext uri="{FF2B5EF4-FFF2-40B4-BE49-F238E27FC236}">
                <a16:creationId xmlns:a16="http://schemas.microsoft.com/office/drawing/2014/main" id="{05A41F35-02F6-8FDE-FB6C-57E1004F5D7B}"/>
              </a:ext>
            </a:extLst>
          </p:cNvPr>
          <p:cNvGrpSpPr/>
          <p:nvPr/>
        </p:nvGrpSpPr>
        <p:grpSpPr>
          <a:xfrm>
            <a:off x="2454442" y="3307429"/>
            <a:ext cx="7283116" cy="2499814"/>
            <a:chOff x="2454442" y="3355555"/>
            <a:chExt cx="7283116" cy="2499814"/>
          </a:xfrm>
        </p:grpSpPr>
        <p:sp>
          <p:nvSpPr>
            <p:cNvPr id="7" name="Rectangle 6">
              <a:extLst>
                <a:ext uri="{FF2B5EF4-FFF2-40B4-BE49-F238E27FC236}">
                  <a16:creationId xmlns:a16="http://schemas.microsoft.com/office/drawing/2014/main" id="{06290851-05F6-8F2C-8FD6-FA6472D4E7E0}"/>
                </a:ext>
              </a:extLst>
            </p:cNvPr>
            <p:cNvSpPr/>
            <p:nvPr/>
          </p:nvSpPr>
          <p:spPr>
            <a:xfrm>
              <a:off x="2454442" y="4940969"/>
              <a:ext cx="7283116" cy="914400"/>
            </a:xfrm>
            <a:prstGeom prst="rect">
              <a:avLst/>
            </a:prstGeom>
            <a:solidFill>
              <a:schemeClr val="tx1">
                <a:lumMod val="95000"/>
                <a:alpha val="7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896BC1F9-FB14-6D7D-7362-B79212791EF9}"/>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667000" y="3355555"/>
              <a:ext cx="6858000" cy="2299878"/>
            </a:xfrm>
            <a:prstGeom prst="rect">
              <a:avLst/>
            </a:prstGeom>
            <a:effectLst>
              <a:outerShdw blurRad="50800" dist="38100" dir="5400000" algn="t" rotWithShape="0">
                <a:prstClr val="black">
                  <a:alpha val="40000"/>
                </a:prstClr>
              </a:outerShdw>
            </a:effectLst>
          </p:spPr>
        </p:pic>
      </p:grpSp>
      <p:sp>
        <p:nvSpPr>
          <p:cNvPr id="9" name="TextBox 8">
            <a:extLst>
              <a:ext uri="{FF2B5EF4-FFF2-40B4-BE49-F238E27FC236}">
                <a16:creationId xmlns:a16="http://schemas.microsoft.com/office/drawing/2014/main" id="{FBB2B8DA-E054-B82D-9028-3D82DA159E8E}"/>
              </a:ext>
            </a:extLst>
          </p:cNvPr>
          <p:cNvSpPr txBox="1"/>
          <p:nvPr/>
        </p:nvSpPr>
        <p:spPr>
          <a:xfrm>
            <a:off x="778042" y="6193307"/>
            <a:ext cx="10860505" cy="400110"/>
          </a:xfrm>
          <a:prstGeom prst="rect">
            <a:avLst/>
          </a:prstGeom>
          <a:noFill/>
        </p:spPr>
        <p:txBody>
          <a:bodyPr wrap="square">
            <a:spAutoFit/>
          </a:bodyPr>
          <a:lstStyle/>
          <a:p>
            <a:r>
              <a:rPr lang="en-US" sz="2000" b="0" i="0" dirty="0">
                <a:effectLst/>
                <a:latin typeface="Verdana" panose="020B0604030504040204" pitchFamily="34" charset="0"/>
                <a:ea typeface="Verdana" panose="020B0604030504040204" pitchFamily="34" charset="0"/>
              </a:rPr>
              <a:t>For through him we both have access to the Father by one Spirit.  Ephesians 2:18</a:t>
            </a:r>
            <a:endParaRPr lang="en-US" sz="20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9765857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11313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7088351-F082-AFF0-C9C9-C08F46BC8F0B}"/>
              </a:ext>
            </a:extLst>
          </p:cNvPr>
          <p:cNvSpPr txBox="1"/>
          <p:nvPr/>
        </p:nvSpPr>
        <p:spPr>
          <a:xfrm>
            <a:off x="818144" y="866271"/>
            <a:ext cx="10780295" cy="2691571"/>
          </a:xfrm>
          <a:prstGeom prst="rect">
            <a:avLst/>
          </a:prstGeom>
          <a:noFill/>
        </p:spPr>
        <p:txBody>
          <a:bodyPr wrap="square">
            <a:spAutoFit/>
          </a:bodyPr>
          <a:lstStyle/>
          <a:p>
            <a:pPr>
              <a:lnSpc>
                <a:spcPct val="107000"/>
              </a:lnSpc>
            </a:pPr>
            <a:r>
              <a:rPr lang="en-US" sz="4000" dirty="0">
                <a:latin typeface="Verdana" panose="020B0604030504040204" pitchFamily="34" charset="0"/>
                <a:ea typeface="Calibri" panose="020F0502020204030204" pitchFamily="34" charset="0"/>
                <a:cs typeface="Times New Roman" panose="02020603050405020304" pitchFamily="18" charset="0"/>
              </a:rPr>
              <a:t>How do we build </a:t>
            </a:r>
          </a:p>
          <a:p>
            <a:pPr>
              <a:lnSpc>
                <a:spcPct val="107000"/>
              </a:lnSpc>
            </a:pPr>
            <a:r>
              <a:rPr lang="en-US" sz="4000" dirty="0">
                <a:latin typeface="Verdana" panose="020B0604030504040204" pitchFamily="34" charset="0"/>
                <a:ea typeface="Calibri" panose="020F0502020204030204" pitchFamily="34" charset="0"/>
                <a:cs typeface="Times New Roman" panose="02020603050405020304" pitchFamily="18" charset="0"/>
              </a:rPr>
              <a:t>communities of belonging?</a:t>
            </a:r>
          </a:p>
          <a:p>
            <a:pPr>
              <a:lnSpc>
                <a:spcPct val="107000"/>
              </a:lnSpc>
            </a:pP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800"/>
              </a:spcAft>
            </a:pPr>
            <a:r>
              <a:rPr lang="en-US" sz="4000" b="1" dirty="0">
                <a:latin typeface="Verdana" panose="020B0604030504040204" pitchFamily="34" charset="0"/>
                <a:ea typeface="Calibri" panose="020F0502020204030204" pitchFamily="34" charset="0"/>
                <a:cs typeface="Times New Roman" panose="02020603050405020304" pitchFamily="18" charset="0"/>
              </a:rPr>
              <a:t>          We need to be intentional.</a:t>
            </a:r>
            <a:endParaRPr lang="en-US" sz="4000" b="1" dirty="0">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173023BA-2116-55E6-E886-31385F7FF98E}"/>
              </a:ext>
            </a:extLst>
          </p:cNvPr>
          <p:cNvSpPr txBox="1"/>
          <p:nvPr/>
        </p:nvSpPr>
        <p:spPr>
          <a:xfrm>
            <a:off x="818144" y="4084675"/>
            <a:ext cx="10780294" cy="984885"/>
          </a:xfrm>
          <a:prstGeom prst="rect">
            <a:avLst/>
          </a:prstGeom>
          <a:noFill/>
        </p:spPr>
        <p:txBody>
          <a:bodyPr wrap="square">
            <a:spAutoFit/>
          </a:bodyPr>
          <a:lstStyle/>
          <a:p>
            <a:pPr algn="ctr">
              <a:spcAft>
                <a:spcPts val="1200"/>
              </a:spcAft>
            </a:pPr>
            <a:r>
              <a:rPr lang="en-US" sz="2400" dirty="0">
                <a:latin typeface="Verdana" panose="020B0604030504040204" pitchFamily="34" charset="0"/>
                <a:ea typeface="Verdana" panose="020B0604030504040204" pitchFamily="34" charset="0"/>
              </a:rPr>
              <a:t>Today there are fewer groups which intentionally exclude disabilities </a:t>
            </a:r>
          </a:p>
          <a:p>
            <a:pPr algn="ctr"/>
            <a:r>
              <a:rPr lang="en-US" sz="2400" dirty="0">
                <a:latin typeface="Verdana" panose="020B0604030504040204" pitchFamily="34" charset="0"/>
                <a:ea typeface="Verdana" panose="020B0604030504040204" pitchFamily="34" charset="0"/>
              </a:rPr>
              <a:t>– Exclusion is often the natural outcome of </a:t>
            </a:r>
            <a:r>
              <a:rPr lang="en-US" sz="2400" i="1" dirty="0">
                <a:latin typeface="Verdana" panose="020B0604030504040204" pitchFamily="34" charset="0"/>
                <a:ea typeface="Verdana" panose="020B0604030504040204" pitchFamily="34" charset="0"/>
              </a:rPr>
              <a:t>unintentionality</a:t>
            </a:r>
            <a:r>
              <a:rPr lang="en-US" sz="2400" dirty="0">
                <a:latin typeface="Verdana" panose="020B0604030504040204" pitchFamily="34" charset="0"/>
                <a:ea typeface="Verdana" panose="020B0604030504040204" pitchFamily="34" charset="0"/>
              </a:rPr>
              <a:t>.</a:t>
            </a:r>
          </a:p>
        </p:txBody>
      </p:sp>
    </p:spTree>
    <p:extLst>
      <p:ext uri="{BB962C8B-B14F-4D97-AF65-F5344CB8AC3E}">
        <p14:creationId xmlns:p14="http://schemas.microsoft.com/office/powerpoint/2010/main" val="3315515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11313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E80C8-4086-7842-2FE4-4ED72CBBC5EC}"/>
              </a:ext>
            </a:extLst>
          </p:cNvPr>
          <p:cNvSpPr>
            <a:spLocks noGrp="1"/>
          </p:cNvSpPr>
          <p:nvPr>
            <p:ph type="title"/>
          </p:nvPr>
        </p:nvSpPr>
        <p:spPr/>
        <p:txBody>
          <a:bodyPr>
            <a:normAutofit/>
          </a:bodyPr>
          <a:lstStyle/>
          <a:p>
            <a:r>
              <a:rPr lang="en-US" dirty="0">
                <a:latin typeface="Verdana" panose="020B0604030504040204" pitchFamily="34" charset="0"/>
                <a:ea typeface="Verdana" panose="020B0604030504040204" pitchFamily="34" charset="0"/>
              </a:rPr>
              <a:t>Removing Barriers, </a:t>
            </a:r>
            <a:br>
              <a:rPr lang="en-US" dirty="0">
                <a:latin typeface="Verdana" panose="020B0604030504040204" pitchFamily="34" charset="0"/>
                <a:ea typeface="Verdana" panose="020B0604030504040204" pitchFamily="34" charset="0"/>
              </a:rPr>
            </a:br>
            <a:r>
              <a:rPr lang="en-US" dirty="0">
                <a:latin typeface="Verdana" panose="020B0604030504040204" pitchFamily="34" charset="0"/>
                <a:ea typeface="Verdana" panose="020B0604030504040204" pitchFamily="34" charset="0"/>
              </a:rPr>
              <a:t>Building Communities of Belonging</a:t>
            </a:r>
            <a:endParaRPr lang="en-US" dirty="0"/>
          </a:p>
        </p:txBody>
      </p:sp>
      <p:sp>
        <p:nvSpPr>
          <p:cNvPr id="3" name="Content Placeholder 2">
            <a:extLst>
              <a:ext uri="{FF2B5EF4-FFF2-40B4-BE49-F238E27FC236}">
                <a16:creationId xmlns:a16="http://schemas.microsoft.com/office/drawing/2014/main" id="{C208C485-B537-CE05-49FE-F38F2CBAD1AD}"/>
              </a:ext>
            </a:extLst>
          </p:cNvPr>
          <p:cNvSpPr>
            <a:spLocks noGrp="1"/>
          </p:cNvSpPr>
          <p:nvPr>
            <p:ph sz="half" idx="1"/>
          </p:nvPr>
        </p:nvSpPr>
        <p:spPr>
          <a:xfrm>
            <a:off x="838200" y="2502567"/>
            <a:ext cx="4475672" cy="3674395"/>
          </a:xfrm>
        </p:spPr>
        <p:txBody>
          <a:bodyPr>
            <a:normAutofit/>
          </a:bodyPr>
          <a:lstStyle/>
          <a:p>
            <a:r>
              <a:rPr lang="en-US" sz="3600" dirty="0">
                <a:latin typeface="Verdana" panose="020B0604030504040204" pitchFamily="34" charset="0"/>
                <a:ea typeface="Verdana" panose="020B0604030504040204" pitchFamily="34" charset="0"/>
              </a:rPr>
              <a:t>Practical strategies	</a:t>
            </a:r>
          </a:p>
        </p:txBody>
      </p:sp>
      <p:sp>
        <p:nvSpPr>
          <p:cNvPr id="4" name="Content Placeholder 3">
            <a:extLst>
              <a:ext uri="{FF2B5EF4-FFF2-40B4-BE49-F238E27FC236}">
                <a16:creationId xmlns:a16="http://schemas.microsoft.com/office/drawing/2014/main" id="{C26D7BAA-709A-507D-F3E4-528869612D05}"/>
              </a:ext>
            </a:extLst>
          </p:cNvPr>
          <p:cNvSpPr>
            <a:spLocks noGrp="1"/>
          </p:cNvSpPr>
          <p:nvPr>
            <p:ph sz="half" idx="2"/>
          </p:nvPr>
        </p:nvSpPr>
        <p:spPr>
          <a:xfrm>
            <a:off x="6172200" y="2502567"/>
            <a:ext cx="5181600" cy="3674396"/>
          </a:xfrm>
        </p:spPr>
        <p:txBody>
          <a:bodyPr>
            <a:normAutofit/>
          </a:bodyPr>
          <a:lstStyle/>
          <a:p>
            <a:r>
              <a:rPr lang="en-US" sz="3600" dirty="0">
                <a:latin typeface="Verdana" panose="020B0604030504040204" pitchFamily="34" charset="0"/>
                <a:ea typeface="Verdana" panose="020B0604030504040204" pitchFamily="34" charset="0"/>
              </a:rPr>
              <a:t>Theological grounding</a:t>
            </a:r>
          </a:p>
        </p:txBody>
      </p:sp>
    </p:spTree>
    <p:extLst>
      <p:ext uri="{BB962C8B-B14F-4D97-AF65-F5344CB8AC3E}">
        <p14:creationId xmlns:p14="http://schemas.microsoft.com/office/powerpoint/2010/main" val="647912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11313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77B41CC-70C5-23E6-D7AB-E2B4E066DEC9}"/>
              </a:ext>
            </a:extLst>
          </p:cNvPr>
          <p:cNvSpPr txBox="1"/>
          <p:nvPr/>
        </p:nvSpPr>
        <p:spPr>
          <a:xfrm>
            <a:off x="609600" y="6077635"/>
            <a:ext cx="10972800" cy="400110"/>
          </a:xfrm>
          <a:prstGeom prst="rect">
            <a:avLst/>
          </a:prstGeom>
          <a:noFill/>
        </p:spPr>
        <p:txBody>
          <a:bodyPr wrap="square">
            <a:spAutoFit/>
          </a:bodyPr>
          <a:lstStyle/>
          <a:p>
            <a:r>
              <a:rPr lang="en-US" sz="2000" b="0" i="0" dirty="0">
                <a:effectLst/>
                <a:latin typeface="Verdana" panose="020B0604030504040204" pitchFamily="34" charset="0"/>
                <a:ea typeface="Verdana" panose="020B0604030504040204" pitchFamily="34" charset="0"/>
              </a:rPr>
              <a:t>For through him we both have access to the Father by one Spirit.  Ephesians 2:18</a:t>
            </a:r>
            <a:endParaRPr lang="en-US" sz="2000" dirty="0">
              <a:latin typeface="Verdana" panose="020B0604030504040204" pitchFamily="34" charset="0"/>
              <a:ea typeface="Verdana" panose="020B0604030504040204" pitchFamily="34" charset="0"/>
            </a:endParaRPr>
          </a:p>
        </p:txBody>
      </p:sp>
      <p:sp>
        <p:nvSpPr>
          <p:cNvPr id="4" name="TextBox 3">
            <a:extLst>
              <a:ext uri="{FF2B5EF4-FFF2-40B4-BE49-F238E27FC236}">
                <a16:creationId xmlns:a16="http://schemas.microsoft.com/office/drawing/2014/main" id="{6250D169-77F2-5F80-06B4-34AD6EE452DE}"/>
              </a:ext>
            </a:extLst>
          </p:cNvPr>
          <p:cNvSpPr txBox="1"/>
          <p:nvPr/>
        </p:nvSpPr>
        <p:spPr>
          <a:xfrm>
            <a:off x="1090864" y="844473"/>
            <a:ext cx="10243886" cy="3965766"/>
          </a:xfrm>
          <a:prstGeom prst="rect">
            <a:avLst/>
          </a:prstGeom>
          <a:noFill/>
        </p:spPr>
        <p:txBody>
          <a:bodyPr wrap="square">
            <a:spAutoFit/>
          </a:bodyPr>
          <a:lstStyle/>
          <a:p>
            <a:pPr>
              <a:lnSpc>
                <a:spcPct val="107000"/>
              </a:lnSpc>
            </a:pPr>
            <a:r>
              <a:rPr lang="en-US" sz="4000" b="1" dirty="0">
                <a:latin typeface="Verdana" panose="020B0604030504040204" pitchFamily="34" charset="0"/>
                <a:ea typeface="Verdana" panose="020B0604030504040204" pitchFamily="34" charset="0"/>
                <a:cs typeface="Times New Roman" panose="02020603050405020304" pitchFamily="18" charset="0"/>
              </a:rPr>
              <a:t>What can my church do?</a:t>
            </a:r>
          </a:p>
          <a:p>
            <a:pPr marL="457200">
              <a:lnSpc>
                <a:spcPct val="107000"/>
              </a:lnSpc>
            </a:pPr>
            <a:r>
              <a:rPr lang="en-US" sz="3600" dirty="0">
                <a:latin typeface="Verdana" panose="020B0604030504040204" pitchFamily="34" charset="0"/>
                <a:ea typeface="Verdana" panose="020B0604030504040204" pitchFamily="34" charset="0"/>
                <a:cs typeface="Times New Roman" panose="02020603050405020304" pitchFamily="18" charset="0"/>
              </a:rPr>
              <a:t>Practical ways to help in any setting:</a:t>
            </a:r>
          </a:p>
          <a:p>
            <a:pPr marL="742950" lvl="1" indent="-285750">
              <a:lnSpc>
                <a:spcPct val="107000"/>
              </a:lnSpc>
              <a:spcBef>
                <a:spcPts val="1800"/>
              </a:spcBef>
              <a:buFont typeface="Symbol" panose="05050102010706020507" pitchFamily="18" charset="2"/>
              <a:buChar char=""/>
            </a:pPr>
            <a:r>
              <a:rPr lang="en-US" sz="4000" b="1" dirty="0">
                <a:latin typeface="Verdana" panose="020B0604030504040204" pitchFamily="34" charset="0"/>
                <a:ea typeface="Calibri" panose="020F0502020204030204" pitchFamily="34" charset="0"/>
                <a:cs typeface="Times New Roman" panose="02020603050405020304" pitchFamily="18" charset="0"/>
              </a:rPr>
              <a:t>Ask</a:t>
            </a:r>
            <a:r>
              <a:rPr lang="en-US" sz="4000" dirty="0">
                <a:latin typeface="Verdana" panose="020B0604030504040204" pitchFamily="34" charset="0"/>
                <a:ea typeface="Calibri" panose="020F0502020204030204" pitchFamily="34" charset="0"/>
                <a:cs typeface="Times New Roman" panose="02020603050405020304" pitchFamily="18" charset="0"/>
              </a:rPr>
              <a:t> </a:t>
            </a:r>
          </a:p>
          <a:p>
            <a:pPr marL="742950" lvl="1" indent="-285750">
              <a:lnSpc>
                <a:spcPct val="107000"/>
              </a:lnSpc>
              <a:spcBef>
                <a:spcPts val="1800"/>
              </a:spcBef>
              <a:buFont typeface="Symbol" panose="05050102010706020507" pitchFamily="18" charset="2"/>
              <a:buChar char=""/>
            </a:pPr>
            <a:r>
              <a:rPr lang="en-US" sz="4000" b="1" dirty="0">
                <a:latin typeface="Verdana" panose="020B0604030504040204" pitchFamily="34" charset="0"/>
                <a:ea typeface="Calibri" panose="020F0502020204030204" pitchFamily="34" charset="0"/>
                <a:cs typeface="Times New Roman" panose="02020603050405020304" pitchFamily="18" charset="0"/>
              </a:rPr>
              <a:t>Engage </a:t>
            </a:r>
            <a:endParaRPr lang="en-US" sz="4000" dirty="0">
              <a:latin typeface="Verdana" panose="020B0604030504040204" pitchFamily="34" charset="0"/>
              <a:ea typeface="Calibri" panose="020F0502020204030204" pitchFamily="34" charset="0"/>
              <a:cs typeface="Times New Roman" panose="02020603050405020304" pitchFamily="18" charset="0"/>
            </a:endParaRPr>
          </a:p>
          <a:p>
            <a:pPr marL="742950" lvl="1" indent="-285750">
              <a:lnSpc>
                <a:spcPct val="107000"/>
              </a:lnSpc>
              <a:spcBef>
                <a:spcPts val="1800"/>
              </a:spcBef>
              <a:buFont typeface="Symbol" panose="05050102010706020507" pitchFamily="18" charset="2"/>
              <a:buChar char=""/>
            </a:pPr>
            <a:r>
              <a:rPr lang="en-US" sz="4000" b="1" dirty="0">
                <a:latin typeface="Verdana" panose="020B0604030504040204" pitchFamily="34" charset="0"/>
                <a:ea typeface="Calibri" panose="020F0502020204030204" pitchFamily="34" charset="0"/>
                <a:cs typeface="Times New Roman" panose="02020603050405020304" pitchFamily="18" charset="0"/>
              </a:rPr>
              <a:t>Partner </a:t>
            </a:r>
            <a:endParaRPr lang="en-US" sz="40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497108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bg>
      <p:bgPr>
        <a:solidFill>
          <a:srgbClr val="11313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77B41CC-70C5-23E6-D7AB-E2B4E066DEC9}"/>
              </a:ext>
            </a:extLst>
          </p:cNvPr>
          <p:cNvSpPr txBox="1"/>
          <p:nvPr/>
        </p:nvSpPr>
        <p:spPr>
          <a:xfrm>
            <a:off x="609600" y="6077635"/>
            <a:ext cx="10972800" cy="400110"/>
          </a:xfrm>
          <a:prstGeom prst="rect">
            <a:avLst/>
          </a:prstGeom>
          <a:noFill/>
        </p:spPr>
        <p:txBody>
          <a:bodyPr wrap="square">
            <a:spAutoFit/>
          </a:bodyPr>
          <a:lstStyle/>
          <a:p>
            <a:r>
              <a:rPr lang="en-US" sz="2000" b="0" i="0" dirty="0">
                <a:effectLst/>
                <a:latin typeface="Verdana" panose="020B0604030504040204" pitchFamily="34" charset="0"/>
                <a:ea typeface="Verdana" panose="020B0604030504040204" pitchFamily="34" charset="0"/>
              </a:rPr>
              <a:t>For through him we both have access to the Father by one Spirit.  Ephesians 2:18</a:t>
            </a:r>
            <a:endParaRPr lang="en-US" sz="2000" dirty="0">
              <a:latin typeface="Verdana" panose="020B0604030504040204" pitchFamily="34" charset="0"/>
              <a:ea typeface="Verdana" panose="020B0604030504040204" pitchFamily="34" charset="0"/>
            </a:endParaRPr>
          </a:p>
        </p:txBody>
      </p:sp>
      <p:sp>
        <p:nvSpPr>
          <p:cNvPr id="4" name="TextBox 3">
            <a:extLst>
              <a:ext uri="{FF2B5EF4-FFF2-40B4-BE49-F238E27FC236}">
                <a16:creationId xmlns:a16="http://schemas.microsoft.com/office/drawing/2014/main" id="{6250D169-77F2-5F80-06B4-34AD6EE452DE}"/>
              </a:ext>
            </a:extLst>
          </p:cNvPr>
          <p:cNvSpPr txBox="1"/>
          <p:nvPr/>
        </p:nvSpPr>
        <p:spPr>
          <a:xfrm>
            <a:off x="1090864" y="444423"/>
            <a:ext cx="9673388" cy="5351850"/>
          </a:xfrm>
          <a:prstGeom prst="rect">
            <a:avLst/>
          </a:prstGeom>
          <a:noFill/>
        </p:spPr>
        <p:txBody>
          <a:bodyPr wrap="square">
            <a:spAutoFit/>
          </a:bodyPr>
          <a:lstStyle/>
          <a:p>
            <a:pPr>
              <a:lnSpc>
                <a:spcPct val="107000"/>
              </a:lnSpc>
            </a:pPr>
            <a:r>
              <a:rPr lang="en-US" sz="2400" b="1" dirty="0">
                <a:latin typeface="Verdana" panose="020B0604030504040204" pitchFamily="34" charset="0"/>
                <a:ea typeface="Calibri" panose="020F0502020204030204" pitchFamily="34" charset="0"/>
                <a:cs typeface="Times New Roman" panose="02020603050405020304" pitchFamily="18" charset="0"/>
              </a:rPr>
              <a:t>What can my church do?</a:t>
            </a:r>
            <a:endParaRPr lang="en-US" sz="2400" b="1"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pPr>
            <a:r>
              <a:rPr lang="en-US" sz="2400" dirty="0">
                <a:latin typeface="Verdana" panose="020B0604030504040204" pitchFamily="34" charset="0"/>
                <a:ea typeface="Calibri" panose="020F0502020204030204" pitchFamily="34" charset="0"/>
                <a:cs typeface="Times New Roman" panose="02020603050405020304" pitchFamily="18" charset="0"/>
              </a:rPr>
              <a:t>Practical ways to help in any setting:</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Bef>
                <a:spcPts val="1800"/>
              </a:spcBef>
              <a:buFont typeface="Symbol" panose="05050102010706020507" pitchFamily="18" charset="2"/>
              <a:buChar char=""/>
            </a:pPr>
            <a:r>
              <a:rPr lang="en-US" sz="2400" b="1" dirty="0">
                <a:latin typeface="Verdana" panose="020B0604030504040204" pitchFamily="34" charset="0"/>
                <a:ea typeface="Calibri" panose="020F0502020204030204" pitchFamily="34" charset="0"/>
                <a:cs typeface="Times New Roman" panose="02020603050405020304" pitchFamily="18" charset="0"/>
              </a:rPr>
              <a:t>Ask</a:t>
            </a:r>
            <a:r>
              <a:rPr lang="en-US" sz="2400" dirty="0">
                <a:latin typeface="Verdana" panose="020B0604030504040204" pitchFamily="34" charset="0"/>
                <a:ea typeface="Calibri" panose="020F0502020204030204" pitchFamily="34" charset="0"/>
                <a:cs typeface="Times New Roman" panose="02020603050405020304" pitchFamily="18" charset="0"/>
              </a:rPr>
              <a:t> – Have online registration for events &amp; activities. Include a line to ask: “Are there any supports or accommodations you need to fully participate?”</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Bef>
                <a:spcPts val="1200"/>
              </a:spcBef>
              <a:buFont typeface="Symbol" panose="05050102010706020507" pitchFamily="18" charset="2"/>
              <a:buChar char=""/>
            </a:pPr>
            <a:r>
              <a:rPr lang="en-US" sz="2400" b="1" dirty="0">
                <a:latin typeface="Verdana" panose="020B0604030504040204" pitchFamily="34" charset="0"/>
                <a:ea typeface="Calibri" panose="020F0502020204030204" pitchFamily="34" charset="0"/>
                <a:cs typeface="Times New Roman" panose="02020603050405020304" pitchFamily="18" charset="0"/>
              </a:rPr>
              <a:t>Engage </a:t>
            </a:r>
            <a:r>
              <a:rPr lang="en-US" sz="2400" dirty="0">
                <a:latin typeface="Verdana" panose="020B0604030504040204" pitchFamily="34" charset="0"/>
                <a:ea typeface="Calibri" panose="020F0502020204030204" pitchFamily="34" charset="0"/>
                <a:cs typeface="Times New Roman" panose="02020603050405020304" pitchFamily="18" charset="0"/>
              </a:rPr>
              <a:t>– Acknowledge, greet, and give eye contact to people with disabilities. Wrap them into conversations with others.</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Bef>
                <a:spcPts val="1200"/>
              </a:spcBef>
              <a:buFont typeface="Symbol" panose="05050102010706020507" pitchFamily="18" charset="2"/>
              <a:buChar char=""/>
            </a:pPr>
            <a:r>
              <a:rPr lang="en-US" sz="2400" b="1" dirty="0">
                <a:latin typeface="Verdana" panose="020B0604030504040204" pitchFamily="34" charset="0"/>
                <a:ea typeface="Calibri" panose="020F0502020204030204" pitchFamily="34" charset="0"/>
                <a:cs typeface="Times New Roman" panose="02020603050405020304" pitchFamily="18" charset="0"/>
              </a:rPr>
              <a:t>Partner – </a:t>
            </a:r>
            <a:r>
              <a:rPr lang="en-US" sz="2400" dirty="0">
                <a:latin typeface="Verdana" panose="020B0604030504040204" pitchFamily="34" charset="0"/>
                <a:ea typeface="Calibri" panose="020F0502020204030204" pitchFamily="34" charset="0"/>
                <a:cs typeface="Times New Roman" panose="02020603050405020304" pitchFamily="18" charset="0"/>
              </a:rPr>
              <a:t>If you find yourself in an awkward situation, admit you are unsure what to do. Let the other person know you are glad to be with them. Ask for help in making a way forward. </a:t>
            </a:r>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119805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11313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0C093A7-F984-0C12-5A7E-632551A0254E}"/>
              </a:ext>
            </a:extLst>
          </p:cNvPr>
          <p:cNvSpPr txBox="1"/>
          <p:nvPr/>
        </p:nvSpPr>
        <p:spPr>
          <a:xfrm>
            <a:off x="657726" y="609600"/>
            <a:ext cx="10587789" cy="5817875"/>
          </a:xfrm>
          <a:prstGeom prst="rect">
            <a:avLst/>
          </a:prstGeom>
          <a:noFill/>
        </p:spPr>
        <p:txBody>
          <a:bodyPr wrap="square">
            <a:spAutoFit/>
          </a:bodyPr>
          <a:lstStyle/>
          <a:p>
            <a:pPr algn="ctr">
              <a:lnSpc>
                <a:spcPct val="107000"/>
              </a:lnSpc>
              <a:spcAft>
                <a:spcPts val="2400"/>
              </a:spcAft>
            </a:pPr>
            <a:r>
              <a:rPr lang="en-US" sz="4000" dirty="0">
                <a:latin typeface="Verdana" panose="020B0604030504040204" pitchFamily="34" charset="0"/>
                <a:ea typeface="Calibri" panose="020F0502020204030204" pitchFamily="34" charset="0"/>
                <a:cs typeface="Times New Roman" panose="02020603050405020304" pitchFamily="18" charset="0"/>
              </a:rPr>
              <a:t>Belonging</a:t>
            </a:r>
            <a:endParaRPr lang="en-US" sz="3200" dirty="0">
              <a:latin typeface="Verdana" panose="020B0604030504040204" pitchFamily="34" charset="0"/>
              <a:ea typeface="Calibri" panose="020F0502020204030204" pitchFamily="34" charset="0"/>
              <a:cs typeface="Times New Roman" panose="02020603050405020304" pitchFamily="18" charset="0"/>
            </a:endParaRPr>
          </a:p>
          <a:p>
            <a:pPr marL="457200">
              <a:lnSpc>
                <a:spcPct val="107000"/>
              </a:lnSpc>
            </a:pPr>
            <a:r>
              <a:rPr lang="en-US" sz="3200" dirty="0">
                <a:latin typeface="Verdana" panose="020B0604030504040204" pitchFamily="34" charset="0"/>
                <a:ea typeface="Calibri" panose="020F0502020204030204" pitchFamily="34" charset="0"/>
                <a:cs typeface="Times New Roman" panose="02020603050405020304" pitchFamily="18" charset="0"/>
              </a:rPr>
              <a:t>“As individuals with and without disabilities develop mutual relationships and see one another as indispensable members, communities soon become places of belonging.”</a:t>
            </a:r>
          </a:p>
          <a:p>
            <a:pPr marL="457200">
              <a:lnSpc>
                <a:spcPct val="107000"/>
              </a:lnSpc>
            </a:pPr>
            <a:r>
              <a:rPr lang="en-US" sz="1800" dirty="0">
                <a:latin typeface="Verdana" panose="020B0604030504040204" pitchFamily="34" charset="0"/>
                <a:ea typeface="Calibri" panose="020F0502020204030204" pitchFamily="34" charset="0"/>
                <a:cs typeface="Times New Roman" panose="02020603050405020304" pitchFamily="18" charset="0"/>
              </a:rPr>
              <a:t> </a:t>
            </a:r>
          </a:p>
          <a:p>
            <a:pPr marL="457200">
              <a:lnSpc>
                <a:spcPct val="107000"/>
              </a:lnSpc>
            </a:pPr>
            <a:endParaRPr lang="en-US" dirty="0">
              <a:latin typeface="Verdana" panose="020B0604030504040204" pitchFamily="34" charset="0"/>
              <a:ea typeface="Calibri" panose="020F0502020204030204" pitchFamily="34" charset="0"/>
              <a:cs typeface="Times New Roman" panose="02020603050405020304" pitchFamily="18" charset="0"/>
            </a:endParaRPr>
          </a:p>
          <a:p>
            <a:pPr marL="457200">
              <a:lnSpc>
                <a:spcPct val="107000"/>
              </a:lnSpc>
            </a:pPr>
            <a:endParaRPr lang="en-US" sz="1800" dirty="0">
              <a:latin typeface="Verdana" panose="020B0604030504040204" pitchFamily="34" charset="0"/>
              <a:ea typeface="Calibri" panose="020F0502020204030204" pitchFamily="34" charset="0"/>
              <a:cs typeface="Times New Roman" panose="02020603050405020304" pitchFamily="18" charset="0"/>
            </a:endParaRPr>
          </a:p>
          <a:p>
            <a:pPr marL="457200">
              <a:lnSpc>
                <a:spcPct val="107000"/>
              </a:lnSpc>
            </a:pPr>
            <a:endParaRPr lang="en-US" dirty="0">
              <a:latin typeface="Verdana" panose="020B0604030504040204" pitchFamily="34" charset="0"/>
              <a:ea typeface="Calibri" panose="020F0502020204030204" pitchFamily="34" charset="0"/>
              <a:cs typeface="Times New Roman" panose="02020603050405020304" pitchFamily="18" charset="0"/>
            </a:endParaRPr>
          </a:p>
          <a:p>
            <a:pPr marL="457200">
              <a:lnSpc>
                <a:spcPct val="107000"/>
              </a:lnSpc>
            </a:pPr>
            <a:endParaRPr lang="en-US" sz="1800" dirty="0">
              <a:latin typeface="Verdana" panose="020B0604030504040204" pitchFamily="34" charset="0"/>
              <a:ea typeface="Calibri" panose="020F0502020204030204" pitchFamily="34" charset="0"/>
              <a:cs typeface="Times New Roman" panose="02020603050405020304" pitchFamily="18" charset="0"/>
            </a:endParaRPr>
          </a:p>
          <a:p>
            <a:pPr marL="457200">
              <a:lnSpc>
                <a:spcPct val="107000"/>
              </a:lnSpc>
            </a:pP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pPr>
            <a:r>
              <a:rPr lang="en-US" dirty="0">
                <a:latin typeface="Verdana" panose="020B0604030504040204" pitchFamily="34" charset="0"/>
                <a:ea typeface="Calibri" panose="020F0502020204030204" pitchFamily="34" charset="0"/>
                <a:cs typeface="Times New Roman" panose="02020603050405020304" pitchFamily="18" charset="0"/>
              </a:rPr>
              <a:t>Erik Carter, </a:t>
            </a:r>
          </a:p>
          <a:p>
            <a:pPr marL="457200">
              <a:lnSpc>
                <a:spcPct val="107000"/>
              </a:lnSpc>
            </a:pPr>
            <a:r>
              <a:rPr lang="en-US" dirty="0">
                <a:latin typeface="Verdana" panose="020B0604030504040204" pitchFamily="34" charset="0"/>
                <a:ea typeface="Calibri" panose="020F0502020204030204" pitchFamily="34" charset="0"/>
                <a:cs typeface="Times New Roman" panose="02020603050405020304" pitchFamily="18" charset="0"/>
              </a:rPr>
              <a:t>The Changing Landscape of Disability and Ministry in the Church,</a:t>
            </a:r>
          </a:p>
          <a:p>
            <a:pPr marL="457200">
              <a:lnSpc>
                <a:spcPct val="107000"/>
              </a:lnSpc>
            </a:pPr>
            <a:r>
              <a:rPr lang="en-US" dirty="0">
                <a:latin typeface="Verdana" panose="020B0604030504040204" pitchFamily="34" charset="0"/>
                <a:ea typeface="Calibri" panose="020F0502020204030204" pitchFamily="34" charset="0"/>
                <a:cs typeface="Times New Roman" panose="02020603050405020304" pitchFamily="18" charset="0"/>
              </a:rPr>
              <a:t>Currents in Theology and Mission (July 2022).</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260980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11313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391FE95-4C22-CFC6-9F28-A1585C747A1D}"/>
              </a:ext>
            </a:extLst>
          </p:cNvPr>
          <p:cNvSpPr txBox="1"/>
          <p:nvPr/>
        </p:nvSpPr>
        <p:spPr>
          <a:xfrm>
            <a:off x="641684" y="285005"/>
            <a:ext cx="10458450" cy="4294061"/>
          </a:xfrm>
          <a:prstGeom prst="rect">
            <a:avLst/>
          </a:prstGeom>
          <a:noFill/>
        </p:spPr>
        <p:txBody>
          <a:bodyPr wrap="square">
            <a:spAutoFit/>
          </a:bodyPr>
          <a:lstStyle/>
          <a:p>
            <a:pPr>
              <a:lnSpc>
                <a:spcPct val="107000"/>
              </a:lnSpc>
            </a:pPr>
            <a:r>
              <a:rPr lang="en-US" sz="2800" b="1" dirty="0">
                <a:latin typeface="Verdana" panose="020B0604030504040204" pitchFamily="34" charset="0"/>
                <a:ea typeface="Calibri" panose="020F0502020204030204" pitchFamily="34" charset="0"/>
                <a:cs typeface="Times New Roman" panose="02020603050405020304" pitchFamily="18" charset="0"/>
              </a:rPr>
              <a:t>Inclusion - Ministry </a:t>
            </a:r>
            <a:r>
              <a:rPr lang="en-US" sz="2800" b="1" i="1" dirty="0">
                <a:latin typeface="Verdana" panose="020B0604030504040204" pitchFamily="34" charset="0"/>
                <a:ea typeface="Calibri" panose="020F0502020204030204" pitchFamily="34" charset="0"/>
                <a:cs typeface="Times New Roman" panose="02020603050405020304" pitchFamily="18" charset="0"/>
              </a:rPr>
              <a:t>with</a:t>
            </a:r>
          </a:p>
          <a:p>
            <a:pPr>
              <a:lnSpc>
                <a:spcPct val="107000"/>
              </a:lnSpc>
            </a:pP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914400" lvl="1" indent="-457200">
              <a:lnSpc>
                <a:spcPct val="107000"/>
              </a:lnSpc>
              <a:buFont typeface="Arial" panose="020B0604020202020204" pitchFamily="34" charset="0"/>
              <a:buChar char="•"/>
            </a:pPr>
            <a:r>
              <a:rPr lang="en-US" sz="2800" dirty="0">
                <a:latin typeface="Verdana" panose="020B0604030504040204" pitchFamily="34" charset="0"/>
                <a:ea typeface="Calibri" panose="020F0502020204030204" pitchFamily="34" charset="0"/>
                <a:cs typeface="Times New Roman" panose="02020603050405020304" pitchFamily="18" charset="0"/>
              </a:rPr>
              <a:t>Inclusion means ensuring individuals with disabilities are encouraged and supported to participate in the same breadth of church experiences as anyone else.</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914400" lvl="1" indent="-457200">
              <a:lnSpc>
                <a:spcPct val="107000"/>
              </a:lnSpc>
              <a:spcBef>
                <a:spcPts val="1200"/>
              </a:spcBef>
              <a:spcAft>
                <a:spcPts val="1200"/>
              </a:spcAft>
              <a:buFont typeface="Wingdings" panose="05000000000000000000" pitchFamily="2" charset="2"/>
              <a:buChar char="Ø"/>
            </a:pPr>
            <a:r>
              <a:rPr lang="en-US" sz="2800" dirty="0">
                <a:latin typeface="Verdana" panose="020B0604030504040204" pitchFamily="34" charset="0"/>
                <a:ea typeface="Calibri" panose="020F0502020204030204" pitchFamily="34" charset="0"/>
                <a:cs typeface="Times New Roman" panose="02020603050405020304" pitchFamily="18" charset="0"/>
              </a:rPr>
              <a:t>Grounded in core theological beliefs. </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914400" lvl="1" indent="-457200">
              <a:lnSpc>
                <a:spcPct val="107000"/>
              </a:lnSpc>
              <a:spcAft>
                <a:spcPts val="800"/>
              </a:spcAft>
              <a:buFont typeface="Arial" panose="020B0604020202020204" pitchFamily="34" charset="0"/>
              <a:buChar char="•"/>
            </a:pPr>
            <a:r>
              <a:rPr lang="en-US" sz="2800" dirty="0">
                <a:latin typeface="Verdana" panose="020B0604030504040204" pitchFamily="34" charset="0"/>
                <a:ea typeface="Calibri" panose="020F0502020204030204" pitchFamily="34" charset="0"/>
                <a:cs typeface="Times New Roman" panose="02020603050405020304" pitchFamily="18" charset="0"/>
              </a:rPr>
              <a:t>More naturally done in smaller congregations- seen as “I’m being a friend with ____.” </a:t>
            </a:r>
            <a:endParaRPr lang="en-US" sz="2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BE136170-C0E3-3FF2-AF00-4ED23500CA08}"/>
              </a:ext>
            </a:extLst>
          </p:cNvPr>
          <p:cNvSpPr txBox="1"/>
          <p:nvPr/>
        </p:nvSpPr>
        <p:spPr>
          <a:xfrm>
            <a:off x="781050" y="5252313"/>
            <a:ext cx="8610600" cy="512576"/>
          </a:xfrm>
          <a:prstGeom prst="rect">
            <a:avLst/>
          </a:prstGeom>
          <a:noFill/>
        </p:spPr>
        <p:txBody>
          <a:bodyPr wrap="square">
            <a:spAutoFit/>
          </a:bodyPr>
          <a:lstStyle/>
          <a:p>
            <a:pPr>
              <a:lnSpc>
                <a:spcPct val="107000"/>
              </a:lnSpc>
            </a:pPr>
            <a:r>
              <a:rPr lang="en-US" sz="2800" b="1" dirty="0">
                <a:latin typeface="Verdana" panose="020B0604030504040204" pitchFamily="34" charset="0"/>
                <a:ea typeface="Calibri" panose="020F0502020204030204" pitchFamily="34" charset="0"/>
                <a:cs typeface="Times New Roman" panose="02020603050405020304" pitchFamily="18" charset="0"/>
              </a:rPr>
              <a:t>Belonging – Ministry </a:t>
            </a:r>
            <a:r>
              <a:rPr lang="en-US" sz="2800" b="1" i="1" dirty="0">
                <a:latin typeface="Verdana" panose="020B0604030504040204" pitchFamily="34" charset="0"/>
                <a:ea typeface="Calibri" panose="020F0502020204030204" pitchFamily="34" charset="0"/>
                <a:cs typeface="Times New Roman" panose="02020603050405020304" pitchFamily="18" charset="0"/>
              </a:rPr>
              <a:t>with </a:t>
            </a:r>
            <a:r>
              <a:rPr lang="en-US" sz="2800" b="1" dirty="0">
                <a:latin typeface="Verdana" panose="020B0604030504040204" pitchFamily="34" charset="0"/>
                <a:ea typeface="Calibri" panose="020F0502020204030204" pitchFamily="34" charset="0"/>
                <a:cs typeface="Times New Roman" panose="02020603050405020304" pitchFamily="18" charset="0"/>
              </a:rPr>
              <a:t>and</a:t>
            </a:r>
            <a:r>
              <a:rPr lang="en-US" sz="2800" b="1" i="1" dirty="0">
                <a:latin typeface="Verdana" panose="020B0604030504040204" pitchFamily="34" charset="0"/>
                <a:ea typeface="Calibri" panose="020F0502020204030204" pitchFamily="34" charset="0"/>
                <a:cs typeface="Times New Roman" panose="02020603050405020304" pitchFamily="18" charset="0"/>
              </a:rPr>
              <a:t> by</a:t>
            </a:r>
            <a:endParaRPr lang="en-US" sz="2800" i="1" dirty="0">
              <a:latin typeface="Verdana" panose="020B0604030504040204" pitchFamily="34"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3B51CC71-7354-A80F-820A-AB5FEBCC9CF6}"/>
              </a:ext>
            </a:extLst>
          </p:cNvPr>
          <p:cNvSpPr txBox="1"/>
          <p:nvPr/>
        </p:nvSpPr>
        <p:spPr>
          <a:xfrm>
            <a:off x="9290384" y="5977113"/>
            <a:ext cx="1905000" cy="461665"/>
          </a:xfrm>
          <a:prstGeom prst="rect">
            <a:avLst/>
          </a:prstGeom>
          <a:noFill/>
        </p:spPr>
        <p:txBody>
          <a:bodyPr wrap="square" rtlCol="0">
            <a:spAutoFit/>
          </a:bodyPr>
          <a:lstStyle/>
          <a:p>
            <a:r>
              <a:rPr lang="en-US" sz="2400" dirty="0">
                <a:latin typeface="Verdana" panose="020B0604030504040204" pitchFamily="34" charset="0"/>
                <a:ea typeface="Verdana" panose="020B0604030504040204" pitchFamily="34" charset="0"/>
              </a:rPr>
              <a:t>Erik Carter</a:t>
            </a:r>
          </a:p>
        </p:txBody>
      </p:sp>
    </p:spTree>
    <p:extLst>
      <p:ext uri="{BB962C8B-B14F-4D97-AF65-F5344CB8AC3E}">
        <p14:creationId xmlns:p14="http://schemas.microsoft.com/office/powerpoint/2010/main" val="20910071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11313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E80C8-4086-7842-2FE4-4ED72CBBC5EC}"/>
              </a:ext>
            </a:extLst>
          </p:cNvPr>
          <p:cNvSpPr>
            <a:spLocks noGrp="1"/>
          </p:cNvSpPr>
          <p:nvPr>
            <p:ph type="title"/>
          </p:nvPr>
        </p:nvSpPr>
        <p:spPr>
          <a:xfrm>
            <a:off x="838200" y="269875"/>
            <a:ext cx="10515600" cy="1325563"/>
          </a:xfrm>
        </p:spPr>
        <p:txBody>
          <a:bodyPr>
            <a:normAutofit fontScale="90000"/>
          </a:bodyPr>
          <a:lstStyle/>
          <a:p>
            <a:pPr algn="ctr">
              <a:lnSpc>
                <a:spcPct val="150000"/>
              </a:lnSpc>
            </a:pPr>
            <a:r>
              <a:rPr lang="en-US" sz="3600" dirty="0">
                <a:latin typeface="Verdana" panose="020B0604030504040204" pitchFamily="34" charset="0"/>
                <a:ea typeface="Verdana" panose="020B0604030504040204" pitchFamily="34" charset="0"/>
              </a:rPr>
              <a:t>Theologians with a focus on Disability Theology</a:t>
            </a:r>
            <a:br>
              <a:rPr lang="en-US" dirty="0">
                <a:latin typeface="Verdana" panose="020B0604030504040204" pitchFamily="34" charset="0"/>
                <a:ea typeface="Verdana" panose="020B0604030504040204" pitchFamily="34" charset="0"/>
              </a:rPr>
            </a:br>
            <a:r>
              <a:rPr lang="en-US" sz="2400" dirty="0">
                <a:latin typeface="Verdana" panose="020B0604030504040204" pitchFamily="34" charset="0"/>
                <a:ea typeface="Verdana" panose="020B0604030504040204" pitchFamily="34" charset="0"/>
              </a:rPr>
              <a:t>- University of Aberdeen -</a:t>
            </a:r>
            <a:endParaRPr lang="en-US" sz="2400" dirty="0"/>
          </a:p>
        </p:txBody>
      </p:sp>
      <p:sp>
        <p:nvSpPr>
          <p:cNvPr id="3" name="Content Placeholder 2">
            <a:extLst>
              <a:ext uri="{FF2B5EF4-FFF2-40B4-BE49-F238E27FC236}">
                <a16:creationId xmlns:a16="http://schemas.microsoft.com/office/drawing/2014/main" id="{C208C485-B537-CE05-49FE-F38F2CBAD1AD}"/>
              </a:ext>
            </a:extLst>
          </p:cNvPr>
          <p:cNvSpPr>
            <a:spLocks noGrp="1"/>
          </p:cNvSpPr>
          <p:nvPr>
            <p:ph sz="half" idx="1"/>
          </p:nvPr>
        </p:nvSpPr>
        <p:spPr>
          <a:xfrm>
            <a:off x="838200" y="2102517"/>
            <a:ext cx="4838700" cy="3674395"/>
          </a:xfrm>
        </p:spPr>
        <p:txBody>
          <a:bodyPr>
            <a:normAutofit fontScale="92500"/>
          </a:bodyPr>
          <a:lstStyle/>
          <a:p>
            <a:r>
              <a:rPr lang="en-US" sz="3600" b="1" dirty="0">
                <a:latin typeface="Verdana" panose="020B0604030504040204" pitchFamily="34" charset="0"/>
                <a:ea typeface="Verdana" panose="020B0604030504040204" pitchFamily="34" charset="0"/>
              </a:rPr>
              <a:t>Brian Brock</a:t>
            </a:r>
          </a:p>
          <a:p>
            <a:pPr lvl="1"/>
            <a:r>
              <a:rPr lang="en-US" sz="3200" dirty="0">
                <a:latin typeface="Verdana" panose="020B0604030504040204" pitchFamily="34" charset="0"/>
                <a:ea typeface="Verdana" panose="020B0604030504040204" pitchFamily="34" charset="0"/>
              </a:rPr>
              <a:t>Disability: Living into the Diversity of Christ’s Body</a:t>
            </a:r>
          </a:p>
          <a:p>
            <a:pPr lvl="1">
              <a:spcBef>
                <a:spcPts val="1200"/>
              </a:spcBef>
            </a:pPr>
            <a:r>
              <a:rPr lang="en-US" sz="3200" dirty="0">
                <a:latin typeface="Verdana" panose="020B0604030504040204" pitchFamily="34" charset="0"/>
                <a:ea typeface="Verdana" panose="020B0604030504040204" pitchFamily="34" charset="0"/>
              </a:rPr>
              <a:t>Wondrously Wounded: theology, disability, and the body of Christ</a:t>
            </a:r>
          </a:p>
        </p:txBody>
      </p:sp>
      <p:sp>
        <p:nvSpPr>
          <p:cNvPr id="4" name="Content Placeholder 3">
            <a:extLst>
              <a:ext uri="{FF2B5EF4-FFF2-40B4-BE49-F238E27FC236}">
                <a16:creationId xmlns:a16="http://schemas.microsoft.com/office/drawing/2014/main" id="{C26D7BAA-709A-507D-F3E4-528869612D05}"/>
              </a:ext>
            </a:extLst>
          </p:cNvPr>
          <p:cNvSpPr>
            <a:spLocks noGrp="1"/>
          </p:cNvSpPr>
          <p:nvPr>
            <p:ph sz="half" idx="2"/>
          </p:nvPr>
        </p:nvSpPr>
        <p:spPr>
          <a:xfrm>
            <a:off x="6172200" y="2102517"/>
            <a:ext cx="5181600" cy="3674396"/>
          </a:xfrm>
        </p:spPr>
        <p:txBody>
          <a:bodyPr>
            <a:normAutofit fontScale="92500"/>
          </a:bodyPr>
          <a:lstStyle/>
          <a:p>
            <a:r>
              <a:rPr lang="en-US" sz="3600" b="1" dirty="0">
                <a:latin typeface="Verdana" panose="020B0604030504040204" pitchFamily="34" charset="0"/>
                <a:ea typeface="Verdana" panose="020B0604030504040204" pitchFamily="34" charset="0"/>
              </a:rPr>
              <a:t>John Swinton</a:t>
            </a:r>
          </a:p>
          <a:p>
            <a:pPr lvl="1"/>
            <a:r>
              <a:rPr lang="en-US" sz="3200" dirty="0">
                <a:latin typeface="Verdana" panose="020B0604030504040204" pitchFamily="34" charset="0"/>
                <a:ea typeface="Verdana" panose="020B0604030504040204" pitchFamily="34" charset="0"/>
              </a:rPr>
              <a:t>Walking with Jesus in Strange Places</a:t>
            </a:r>
          </a:p>
          <a:p>
            <a:pPr lvl="1"/>
            <a:r>
              <a:rPr lang="en-US" sz="3200" dirty="0">
                <a:latin typeface="Verdana" panose="020B0604030504040204" pitchFamily="34" charset="0"/>
                <a:ea typeface="Verdana" panose="020B0604030504040204" pitchFamily="34" charset="0"/>
              </a:rPr>
              <a:t>Finding Jesus in the Storm</a:t>
            </a:r>
          </a:p>
          <a:p>
            <a:pPr lvl="1"/>
            <a:r>
              <a:rPr lang="en-US" sz="3200" dirty="0">
                <a:latin typeface="Verdana" panose="020B0604030504040204" pitchFamily="34" charset="0"/>
                <a:ea typeface="Verdana" panose="020B0604030504040204" pitchFamily="34" charset="0"/>
              </a:rPr>
              <a:t>Becoming Friends of Time</a:t>
            </a:r>
          </a:p>
        </p:txBody>
      </p:sp>
    </p:spTree>
    <p:extLst>
      <p:ext uri="{BB962C8B-B14F-4D97-AF65-F5344CB8AC3E}">
        <p14:creationId xmlns:p14="http://schemas.microsoft.com/office/powerpoint/2010/main" val="32621270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13131"/>
        </a:solid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A395A6D0-06A2-9348-283B-12471D23CA64}"/>
              </a:ext>
            </a:extLst>
          </p:cNvPr>
          <p:cNvSpPr>
            <a:spLocks noGrp="1"/>
          </p:cNvSpPr>
          <p:nvPr>
            <p:ph type="title"/>
          </p:nvPr>
        </p:nvSpPr>
        <p:spPr>
          <a:xfrm>
            <a:off x="13046242" y="268872"/>
            <a:ext cx="2081463" cy="1325563"/>
          </a:xfrm>
        </p:spPr>
        <p:txBody>
          <a:bodyPr/>
          <a:lstStyle/>
          <a:p>
            <a:endParaRPr lang="en-US" dirty="0"/>
          </a:p>
        </p:txBody>
      </p:sp>
      <p:pic>
        <p:nvPicPr>
          <p:cNvPr id="5" name="Content Placeholder 4">
            <a:extLst>
              <a:ext uri="{FF2B5EF4-FFF2-40B4-BE49-F238E27FC236}">
                <a16:creationId xmlns:a16="http://schemas.microsoft.com/office/drawing/2014/main" id="{0B0CBC84-3E7D-56C9-697F-D094FC5C1F2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80694" y="1493125"/>
            <a:ext cx="7830611" cy="4351338"/>
          </a:xfrm>
          <a:solidFill>
            <a:srgbClr val="CA9268"/>
          </a:solidFill>
        </p:spPr>
      </p:pic>
      <p:sp>
        <p:nvSpPr>
          <p:cNvPr id="6" name="TextBox 5">
            <a:extLst>
              <a:ext uri="{FF2B5EF4-FFF2-40B4-BE49-F238E27FC236}">
                <a16:creationId xmlns:a16="http://schemas.microsoft.com/office/drawing/2014/main" id="{4FDD673C-D572-4D15-E3DC-340FF1B5B8E7}"/>
              </a:ext>
            </a:extLst>
          </p:cNvPr>
          <p:cNvSpPr txBox="1"/>
          <p:nvPr/>
        </p:nvSpPr>
        <p:spPr>
          <a:xfrm>
            <a:off x="2297069" y="772945"/>
            <a:ext cx="7830611" cy="707886"/>
          </a:xfrm>
          <a:prstGeom prst="rect">
            <a:avLst/>
          </a:prstGeom>
          <a:noFill/>
        </p:spPr>
        <p:txBody>
          <a:bodyPr wrap="square" rtlCol="0">
            <a:spAutoFit/>
          </a:bodyPr>
          <a:lstStyle/>
          <a:p>
            <a:r>
              <a:rPr lang="en-US" sz="4000" b="1" i="1" dirty="0">
                <a:effectLst/>
                <a:latin typeface="essonnes-text"/>
              </a:rPr>
              <a:t>One Spirit, One Mind, One Mission</a:t>
            </a:r>
            <a:endParaRPr lang="en-US" sz="4000" dirty="0"/>
          </a:p>
        </p:txBody>
      </p:sp>
      <p:sp>
        <p:nvSpPr>
          <p:cNvPr id="7" name="TextBox 6">
            <a:extLst>
              <a:ext uri="{FF2B5EF4-FFF2-40B4-BE49-F238E27FC236}">
                <a16:creationId xmlns:a16="http://schemas.microsoft.com/office/drawing/2014/main" id="{17CC3FD8-CFAD-7D71-C909-45B01049A7F8}"/>
              </a:ext>
            </a:extLst>
          </p:cNvPr>
          <p:cNvSpPr txBox="1"/>
          <p:nvPr/>
        </p:nvSpPr>
        <p:spPr>
          <a:xfrm>
            <a:off x="230715" y="102452"/>
            <a:ext cx="7383744" cy="707886"/>
          </a:xfrm>
          <a:prstGeom prst="rect">
            <a:avLst/>
          </a:prstGeom>
          <a:noFill/>
        </p:spPr>
        <p:txBody>
          <a:bodyPr wrap="square" rtlCol="0">
            <a:spAutoFit/>
          </a:bodyPr>
          <a:lstStyle/>
          <a:p>
            <a:r>
              <a:rPr lang="en-US" sz="4000" b="1" i="1" dirty="0">
                <a:effectLst/>
                <a:latin typeface="essonnes-text"/>
              </a:rPr>
              <a:t>Gulf Atlantic Diocese Synod 2022</a:t>
            </a:r>
            <a:endParaRPr lang="en-US" sz="4000" dirty="0"/>
          </a:p>
        </p:txBody>
      </p:sp>
      <p:sp>
        <p:nvSpPr>
          <p:cNvPr id="10" name="TextBox 9">
            <a:extLst>
              <a:ext uri="{FF2B5EF4-FFF2-40B4-BE49-F238E27FC236}">
                <a16:creationId xmlns:a16="http://schemas.microsoft.com/office/drawing/2014/main" id="{BC5FBCB0-8A83-B6A7-EEAE-5BDF5A9DBB3B}"/>
              </a:ext>
            </a:extLst>
          </p:cNvPr>
          <p:cNvSpPr txBox="1"/>
          <p:nvPr/>
        </p:nvSpPr>
        <p:spPr>
          <a:xfrm>
            <a:off x="0" y="6013939"/>
            <a:ext cx="12435840" cy="669158"/>
          </a:xfrm>
          <a:prstGeom prst="rect">
            <a:avLst/>
          </a:prstGeom>
          <a:noFill/>
        </p:spPr>
        <p:txBody>
          <a:bodyPr wrap="square" rtlCol="0">
            <a:spAutoFit/>
          </a:bodyPr>
          <a:lstStyle/>
          <a:p>
            <a:pPr marL="285750" marR="342900">
              <a:lnSpc>
                <a:spcPct val="107000"/>
              </a:lnSpc>
              <a:spcBef>
                <a:spcPts val="0"/>
              </a:spcBef>
              <a:spcAft>
                <a:spcPts val="800"/>
              </a:spcAft>
            </a:pPr>
            <a:r>
              <a:rPr lang="en-US" sz="1800" i="1" dirty="0">
                <a:effectLst/>
                <a:latin typeface="Verdana" panose="020B0604030504040204" pitchFamily="34" charset="0"/>
                <a:ea typeface="Calibri" panose="020F0502020204030204" pitchFamily="34" charset="0"/>
                <a:cs typeface="Times New Roman" panose="02020603050405020304" pitchFamily="18" charset="0"/>
              </a:rPr>
              <a:t>Only let your manner of life be worthy of the gospel of Christ, so that … I may hear of you that you are standing firm in one spirit, with one mind striving side by side for the faith of the gospel,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970872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11313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E022158-5E70-B849-8B3D-4087EF89AC9A}"/>
              </a:ext>
            </a:extLst>
          </p:cNvPr>
          <p:cNvSpPr txBox="1"/>
          <p:nvPr/>
        </p:nvSpPr>
        <p:spPr>
          <a:xfrm>
            <a:off x="641684" y="524633"/>
            <a:ext cx="10876548" cy="3350213"/>
          </a:xfrm>
          <a:prstGeom prst="rect">
            <a:avLst/>
          </a:prstGeom>
          <a:noFill/>
        </p:spPr>
        <p:txBody>
          <a:bodyPr wrap="square">
            <a:spAutoFit/>
          </a:bodyPr>
          <a:lstStyle/>
          <a:p>
            <a:pPr>
              <a:lnSpc>
                <a:spcPct val="107000"/>
              </a:lnSpc>
            </a:pPr>
            <a:r>
              <a:rPr lang="en-US" sz="4000" dirty="0">
                <a:latin typeface="Verdana" panose="020B0604030504040204" pitchFamily="34" charset="0"/>
                <a:ea typeface="Calibri" panose="020F0502020204030204" pitchFamily="34" charset="0"/>
                <a:cs typeface="Times New Roman" panose="02020603050405020304" pitchFamily="18" charset="0"/>
              </a:rPr>
              <a:t>As we come to know the </a:t>
            </a:r>
          </a:p>
          <a:p>
            <a:pPr>
              <a:lnSpc>
                <a:spcPct val="107000"/>
              </a:lnSpc>
            </a:pPr>
            <a:r>
              <a:rPr lang="en-US" sz="4000" dirty="0">
                <a:latin typeface="Verdana" panose="020B0604030504040204" pitchFamily="34" charset="0"/>
                <a:ea typeface="Calibri" panose="020F0502020204030204" pitchFamily="34" charset="0"/>
                <a:cs typeface="Times New Roman" panose="02020603050405020304" pitchFamily="18" charset="0"/>
              </a:rPr>
              <a:t>“thick descriptions” of one another, </a:t>
            </a:r>
          </a:p>
          <a:p>
            <a:pPr>
              <a:lnSpc>
                <a:spcPct val="107000"/>
              </a:lnSpc>
            </a:pPr>
            <a:r>
              <a:rPr lang="en-US" sz="4000" dirty="0">
                <a:latin typeface="Verdana" panose="020B0604030504040204" pitchFamily="34" charset="0"/>
                <a:ea typeface="Calibri" panose="020F0502020204030204" pitchFamily="34" charset="0"/>
                <a:cs typeface="Times New Roman" panose="02020603050405020304" pitchFamily="18" charset="0"/>
              </a:rPr>
              <a:t>As we learn, grow, and serve together,</a:t>
            </a:r>
          </a:p>
          <a:p>
            <a:pPr>
              <a:lnSpc>
                <a:spcPct val="107000"/>
              </a:lnSpc>
            </a:pPr>
            <a:r>
              <a:rPr lang="en-US" sz="4000" dirty="0">
                <a:latin typeface="Verdana" panose="020B0604030504040204" pitchFamily="34" charset="0"/>
                <a:ea typeface="Calibri" panose="020F0502020204030204" pitchFamily="34" charset="0"/>
                <a:cs typeface="Times New Roman" panose="02020603050405020304" pitchFamily="18" charset="0"/>
              </a:rPr>
              <a:t>We come closer to becoming the complete body, God calls us toward.</a:t>
            </a:r>
            <a:endParaRPr lang="en-US" sz="4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B8F340B1-9CB3-3552-2619-1FF2987B3033}"/>
              </a:ext>
            </a:extLst>
          </p:cNvPr>
          <p:cNvSpPr txBox="1"/>
          <p:nvPr/>
        </p:nvSpPr>
        <p:spPr>
          <a:xfrm>
            <a:off x="641684" y="4381301"/>
            <a:ext cx="10876548" cy="1646605"/>
          </a:xfrm>
          <a:prstGeom prst="rect">
            <a:avLst/>
          </a:prstGeom>
          <a:noFill/>
        </p:spPr>
        <p:txBody>
          <a:bodyPr wrap="square">
            <a:spAutoFit/>
          </a:bodyPr>
          <a:lstStyle/>
          <a:p>
            <a:pPr>
              <a:spcAft>
                <a:spcPts val="600"/>
              </a:spcAft>
            </a:pPr>
            <a:r>
              <a:rPr lang="en-US" sz="3200" dirty="0">
                <a:latin typeface="Verdana" panose="020B0604030504040204" pitchFamily="34" charset="0"/>
                <a:ea typeface="Verdana" panose="020B0604030504040204" pitchFamily="34" charset="0"/>
              </a:rPr>
              <a:t>Now you are the body of Christ and individually members of it.</a:t>
            </a:r>
          </a:p>
          <a:p>
            <a:pPr algn="r"/>
            <a:r>
              <a:rPr lang="en-US" sz="3200" dirty="0">
                <a:latin typeface="Verdana" panose="020B0604030504040204" pitchFamily="34" charset="0"/>
                <a:ea typeface="Verdana" panose="020B0604030504040204" pitchFamily="34" charset="0"/>
              </a:rPr>
              <a:t>1 Corinthians 12:27</a:t>
            </a:r>
          </a:p>
        </p:txBody>
      </p:sp>
    </p:spTree>
    <p:extLst>
      <p:ext uri="{BB962C8B-B14F-4D97-AF65-F5344CB8AC3E}">
        <p14:creationId xmlns:p14="http://schemas.microsoft.com/office/powerpoint/2010/main" val="2961799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113131"/>
        </a:solid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A395A6D0-06A2-9348-283B-12471D23CA64}"/>
              </a:ext>
            </a:extLst>
          </p:cNvPr>
          <p:cNvSpPr>
            <a:spLocks noGrp="1"/>
          </p:cNvSpPr>
          <p:nvPr>
            <p:ph type="title"/>
          </p:nvPr>
        </p:nvSpPr>
        <p:spPr>
          <a:xfrm>
            <a:off x="13046242" y="268872"/>
            <a:ext cx="2081463" cy="1325563"/>
          </a:xfrm>
        </p:spPr>
        <p:txBody>
          <a:bodyPr/>
          <a:lstStyle/>
          <a:p>
            <a:endParaRPr lang="en-US" dirty="0"/>
          </a:p>
        </p:txBody>
      </p:sp>
      <p:pic>
        <p:nvPicPr>
          <p:cNvPr id="5" name="Content Placeholder 4">
            <a:extLst>
              <a:ext uri="{FF2B5EF4-FFF2-40B4-BE49-F238E27FC236}">
                <a16:creationId xmlns:a16="http://schemas.microsoft.com/office/drawing/2014/main" id="{0B0CBC84-3E7D-56C9-697F-D094FC5C1F2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180694" y="1493125"/>
            <a:ext cx="7830611" cy="4351338"/>
          </a:xfrm>
          <a:solidFill>
            <a:srgbClr val="CA9268"/>
          </a:solidFill>
        </p:spPr>
      </p:pic>
      <p:sp>
        <p:nvSpPr>
          <p:cNvPr id="6" name="TextBox 5">
            <a:extLst>
              <a:ext uri="{FF2B5EF4-FFF2-40B4-BE49-F238E27FC236}">
                <a16:creationId xmlns:a16="http://schemas.microsoft.com/office/drawing/2014/main" id="{4FDD673C-D572-4D15-E3DC-340FF1B5B8E7}"/>
              </a:ext>
            </a:extLst>
          </p:cNvPr>
          <p:cNvSpPr txBox="1"/>
          <p:nvPr/>
        </p:nvSpPr>
        <p:spPr>
          <a:xfrm>
            <a:off x="2297069" y="772945"/>
            <a:ext cx="7830611" cy="707886"/>
          </a:xfrm>
          <a:prstGeom prst="rect">
            <a:avLst/>
          </a:prstGeom>
          <a:noFill/>
        </p:spPr>
        <p:txBody>
          <a:bodyPr wrap="square" rtlCol="0">
            <a:spAutoFit/>
          </a:bodyPr>
          <a:lstStyle/>
          <a:p>
            <a:r>
              <a:rPr lang="en-US" sz="4000" b="1" i="1" dirty="0">
                <a:effectLst/>
                <a:latin typeface="essonnes-text"/>
              </a:rPr>
              <a:t>One Spirit, One Mind, One Mission</a:t>
            </a:r>
            <a:endParaRPr lang="en-US" sz="4000" dirty="0"/>
          </a:p>
        </p:txBody>
      </p:sp>
      <p:sp>
        <p:nvSpPr>
          <p:cNvPr id="7" name="TextBox 6">
            <a:extLst>
              <a:ext uri="{FF2B5EF4-FFF2-40B4-BE49-F238E27FC236}">
                <a16:creationId xmlns:a16="http://schemas.microsoft.com/office/drawing/2014/main" id="{17CC3FD8-CFAD-7D71-C909-45B01049A7F8}"/>
              </a:ext>
            </a:extLst>
          </p:cNvPr>
          <p:cNvSpPr txBox="1"/>
          <p:nvPr/>
        </p:nvSpPr>
        <p:spPr>
          <a:xfrm>
            <a:off x="230715" y="102452"/>
            <a:ext cx="7383744" cy="707886"/>
          </a:xfrm>
          <a:prstGeom prst="rect">
            <a:avLst/>
          </a:prstGeom>
          <a:noFill/>
        </p:spPr>
        <p:txBody>
          <a:bodyPr wrap="square" rtlCol="0">
            <a:spAutoFit/>
          </a:bodyPr>
          <a:lstStyle/>
          <a:p>
            <a:r>
              <a:rPr lang="en-US" sz="4000" b="1" i="1" dirty="0">
                <a:effectLst/>
                <a:latin typeface="essonnes-text"/>
              </a:rPr>
              <a:t>Gulf Atlantic Diocese Synod 2022</a:t>
            </a:r>
            <a:endParaRPr lang="en-US" sz="4000" dirty="0"/>
          </a:p>
        </p:txBody>
      </p:sp>
      <p:sp>
        <p:nvSpPr>
          <p:cNvPr id="10" name="TextBox 9">
            <a:extLst>
              <a:ext uri="{FF2B5EF4-FFF2-40B4-BE49-F238E27FC236}">
                <a16:creationId xmlns:a16="http://schemas.microsoft.com/office/drawing/2014/main" id="{BC5FBCB0-8A83-B6A7-EEAE-5BDF5A9DBB3B}"/>
              </a:ext>
            </a:extLst>
          </p:cNvPr>
          <p:cNvSpPr txBox="1"/>
          <p:nvPr/>
        </p:nvSpPr>
        <p:spPr>
          <a:xfrm>
            <a:off x="0" y="6013939"/>
            <a:ext cx="12435840" cy="669158"/>
          </a:xfrm>
          <a:prstGeom prst="rect">
            <a:avLst/>
          </a:prstGeom>
          <a:noFill/>
        </p:spPr>
        <p:txBody>
          <a:bodyPr wrap="square" rtlCol="0">
            <a:spAutoFit/>
          </a:bodyPr>
          <a:lstStyle/>
          <a:p>
            <a:pPr marL="285750" marR="342900">
              <a:lnSpc>
                <a:spcPct val="107000"/>
              </a:lnSpc>
              <a:spcBef>
                <a:spcPts val="0"/>
              </a:spcBef>
              <a:spcAft>
                <a:spcPts val="800"/>
              </a:spcAft>
            </a:pPr>
            <a:r>
              <a:rPr lang="en-US" sz="1800" i="1" dirty="0">
                <a:effectLst/>
                <a:latin typeface="Verdana" panose="020B0604030504040204" pitchFamily="34" charset="0"/>
                <a:ea typeface="Calibri" panose="020F0502020204030204" pitchFamily="34" charset="0"/>
                <a:cs typeface="Times New Roman" panose="02020603050405020304" pitchFamily="18" charset="0"/>
              </a:rPr>
              <a:t>Only let your manner of life be worthy of the gospel of Christ, so that … I may hear of you that you are standing firm in one spirit, with one mind striving side by side for the faith of the gospel,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784321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11313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DB1D629E-C86C-8D6A-F4F3-C02B034F5F89}"/>
              </a:ext>
            </a:extLst>
          </p:cNvPr>
          <p:cNvGrpSpPr/>
          <p:nvPr/>
        </p:nvGrpSpPr>
        <p:grpSpPr>
          <a:xfrm>
            <a:off x="1251284" y="513605"/>
            <a:ext cx="7683166" cy="1487537"/>
            <a:chOff x="1251284" y="399305"/>
            <a:chExt cx="7683166" cy="1487537"/>
          </a:xfrm>
        </p:grpSpPr>
        <p:sp>
          <p:nvSpPr>
            <p:cNvPr id="3" name="TextBox 2">
              <a:extLst>
                <a:ext uri="{FF2B5EF4-FFF2-40B4-BE49-F238E27FC236}">
                  <a16:creationId xmlns:a16="http://schemas.microsoft.com/office/drawing/2014/main" id="{F77B41CC-70C5-23E6-D7AB-E2B4E066DEC9}"/>
                </a:ext>
              </a:extLst>
            </p:cNvPr>
            <p:cNvSpPr txBox="1"/>
            <p:nvPr/>
          </p:nvSpPr>
          <p:spPr>
            <a:xfrm>
              <a:off x="1346534" y="1302067"/>
              <a:ext cx="7587916" cy="584775"/>
            </a:xfrm>
            <a:prstGeom prst="rect">
              <a:avLst/>
            </a:prstGeom>
            <a:noFill/>
          </p:spPr>
          <p:txBody>
            <a:bodyPr wrap="square">
              <a:spAutoFit/>
            </a:bodyPr>
            <a:lstStyle/>
            <a:p>
              <a:r>
                <a:rPr lang="en-US" sz="3200" dirty="0">
                  <a:latin typeface="Verdana" panose="020B0604030504040204" pitchFamily="34" charset="0"/>
                  <a:ea typeface="Verdana" panose="020B0604030504040204" pitchFamily="34" charset="0"/>
                </a:rPr>
                <a:t>Movement in ACNA</a:t>
              </a:r>
            </a:p>
          </p:txBody>
        </p:sp>
        <p:sp>
          <p:nvSpPr>
            <p:cNvPr id="2" name="TextBox 1">
              <a:extLst>
                <a:ext uri="{FF2B5EF4-FFF2-40B4-BE49-F238E27FC236}">
                  <a16:creationId xmlns:a16="http://schemas.microsoft.com/office/drawing/2014/main" id="{1E378DC8-E2F8-F878-0206-24D10A721032}"/>
                </a:ext>
              </a:extLst>
            </p:cNvPr>
            <p:cNvSpPr txBox="1"/>
            <p:nvPr/>
          </p:nvSpPr>
          <p:spPr>
            <a:xfrm>
              <a:off x="1251284" y="399305"/>
              <a:ext cx="7587916" cy="923330"/>
            </a:xfrm>
            <a:prstGeom prst="rect">
              <a:avLst/>
            </a:prstGeom>
            <a:noFill/>
          </p:spPr>
          <p:txBody>
            <a:bodyPr wrap="square" rtlCol="0">
              <a:spAutoFit/>
            </a:bodyPr>
            <a:lstStyle/>
            <a:p>
              <a:r>
                <a:rPr lang="en-US" sz="5400" dirty="0">
                  <a:latin typeface="Verdana" panose="020B0604030504040204" pitchFamily="34" charset="0"/>
                  <a:ea typeface="Verdana" panose="020B0604030504040204" pitchFamily="34" charset="0"/>
                </a:rPr>
                <a:t>DeafChurch Together</a:t>
              </a:r>
            </a:p>
          </p:txBody>
        </p:sp>
      </p:grpSp>
      <p:pic>
        <p:nvPicPr>
          <p:cNvPr id="5" name="Picture 4" descr="Logo&#10;&#10;Description automatically generated">
            <a:extLst>
              <a:ext uri="{FF2B5EF4-FFF2-40B4-BE49-F238E27FC236}">
                <a16:creationId xmlns:a16="http://schemas.microsoft.com/office/drawing/2014/main" id="{5E9F9F47-0CB7-C026-D3B2-4A55BAA2AC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99884" y="500357"/>
            <a:ext cx="2057687" cy="1838582"/>
          </a:xfrm>
          <a:prstGeom prst="rect">
            <a:avLst/>
          </a:prstGeom>
        </p:spPr>
      </p:pic>
      <p:sp>
        <p:nvSpPr>
          <p:cNvPr id="6" name="TextBox 5">
            <a:extLst>
              <a:ext uri="{FF2B5EF4-FFF2-40B4-BE49-F238E27FC236}">
                <a16:creationId xmlns:a16="http://schemas.microsoft.com/office/drawing/2014/main" id="{8C2253FF-B06E-B45F-8FC6-F8168BB98698}"/>
              </a:ext>
            </a:extLst>
          </p:cNvPr>
          <p:cNvSpPr txBox="1"/>
          <p:nvPr/>
        </p:nvSpPr>
        <p:spPr>
          <a:xfrm>
            <a:off x="857250" y="2657685"/>
            <a:ext cx="10477500" cy="3416320"/>
          </a:xfrm>
          <a:prstGeom prst="rect">
            <a:avLst/>
          </a:prstGeom>
          <a:noFill/>
        </p:spPr>
        <p:txBody>
          <a:bodyPr wrap="square" rtlCol="0">
            <a:spAutoFit/>
          </a:bodyPr>
          <a:lstStyle/>
          <a:p>
            <a:pPr marL="342900" indent="-342900">
              <a:spcAft>
                <a:spcPts val="1200"/>
              </a:spcAft>
              <a:buFont typeface="Arial" panose="020B0604020202020204" pitchFamily="34" charset="0"/>
              <a:buChar char="•"/>
            </a:pPr>
            <a:r>
              <a:rPr lang="en-US" sz="2800" dirty="0">
                <a:latin typeface="Verdana" panose="020B0604030504040204" pitchFamily="34" charset="0"/>
                <a:ea typeface="Verdana" panose="020B0604030504040204" pitchFamily="34" charset="0"/>
              </a:rPr>
              <a:t>The Deaf Community is recognized as one of the least reached people groups in the world. </a:t>
            </a:r>
          </a:p>
          <a:p>
            <a:pPr marL="342900" indent="-342900">
              <a:spcAft>
                <a:spcPts val="1200"/>
              </a:spcAft>
              <a:buFont typeface="Arial" panose="020B0604020202020204" pitchFamily="34" charset="0"/>
              <a:buChar char="•"/>
            </a:pPr>
            <a:r>
              <a:rPr lang="en-US" sz="2800" dirty="0">
                <a:latin typeface="Verdana" panose="020B0604030504040204" pitchFamily="34" charset="0"/>
                <a:ea typeface="Verdana" panose="020B0604030504040204" pitchFamily="34" charset="0"/>
              </a:rPr>
              <a:t>Fr. Bob Ayres is a valued resource to help navigate meeting the needs of serving Deaf/HH in your community.</a:t>
            </a:r>
          </a:p>
          <a:p>
            <a:endParaRPr lang="en-US" sz="2800" dirty="0">
              <a:latin typeface="Verdana" panose="020B0604030504040204" pitchFamily="34" charset="0"/>
              <a:ea typeface="Verdana" panose="020B0604030504040204" pitchFamily="34" charset="0"/>
            </a:endParaRPr>
          </a:p>
          <a:p>
            <a:r>
              <a:rPr lang="en-US" sz="2800" dirty="0">
                <a:latin typeface="Verdana" panose="020B0604030504040204" pitchFamily="34" charset="0"/>
                <a:ea typeface="Verdana" panose="020B0604030504040204" pitchFamily="34" charset="0"/>
              </a:rPr>
              <a:t>			Rev. Dr. Bob Ayres – bob@servantsanglican.org</a:t>
            </a:r>
          </a:p>
        </p:txBody>
      </p:sp>
    </p:spTree>
    <p:extLst>
      <p:ext uri="{BB962C8B-B14F-4D97-AF65-F5344CB8AC3E}">
        <p14:creationId xmlns:p14="http://schemas.microsoft.com/office/powerpoint/2010/main" val="15774584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113131"/>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5A41F35-02F6-8FDE-FB6C-57E1004F5D7B}"/>
              </a:ext>
            </a:extLst>
          </p:cNvPr>
          <p:cNvGrpSpPr/>
          <p:nvPr/>
        </p:nvGrpSpPr>
        <p:grpSpPr>
          <a:xfrm>
            <a:off x="2454442" y="3307429"/>
            <a:ext cx="7283116" cy="2499814"/>
            <a:chOff x="2454442" y="3355555"/>
            <a:chExt cx="7283116" cy="2499814"/>
          </a:xfrm>
        </p:grpSpPr>
        <p:sp>
          <p:nvSpPr>
            <p:cNvPr id="7" name="Rectangle 6">
              <a:extLst>
                <a:ext uri="{FF2B5EF4-FFF2-40B4-BE49-F238E27FC236}">
                  <a16:creationId xmlns:a16="http://schemas.microsoft.com/office/drawing/2014/main" id="{06290851-05F6-8F2C-8FD6-FA6472D4E7E0}"/>
                </a:ext>
              </a:extLst>
            </p:cNvPr>
            <p:cNvSpPr/>
            <p:nvPr/>
          </p:nvSpPr>
          <p:spPr>
            <a:xfrm>
              <a:off x="2454442" y="4940969"/>
              <a:ext cx="7283116" cy="914400"/>
            </a:xfrm>
            <a:prstGeom prst="rect">
              <a:avLst/>
            </a:prstGeom>
            <a:solidFill>
              <a:schemeClr val="tx1">
                <a:lumMod val="95000"/>
                <a:alpha val="7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896BC1F9-FB14-6D7D-7362-B79212791EF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667000" y="3355555"/>
              <a:ext cx="6858000" cy="2299878"/>
            </a:xfrm>
            <a:prstGeom prst="rect">
              <a:avLst/>
            </a:prstGeom>
            <a:effectLst>
              <a:outerShdw blurRad="50800" dist="38100" dir="5400000" algn="t" rotWithShape="0">
                <a:prstClr val="black">
                  <a:alpha val="40000"/>
                </a:prstClr>
              </a:outerShdw>
            </a:effectLst>
          </p:spPr>
        </p:pic>
      </p:grpSp>
      <p:sp>
        <p:nvSpPr>
          <p:cNvPr id="9" name="TextBox 8">
            <a:extLst>
              <a:ext uri="{FF2B5EF4-FFF2-40B4-BE49-F238E27FC236}">
                <a16:creationId xmlns:a16="http://schemas.microsoft.com/office/drawing/2014/main" id="{FBB2B8DA-E054-B82D-9028-3D82DA159E8E}"/>
              </a:ext>
            </a:extLst>
          </p:cNvPr>
          <p:cNvSpPr txBox="1"/>
          <p:nvPr/>
        </p:nvSpPr>
        <p:spPr>
          <a:xfrm>
            <a:off x="778042" y="6193307"/>
            <a:ext cx="10860505" cy="400110"/>
          </a:xfrm>
          <a:prstGeom prst="rect">
            <a:avLst/>
          </a:prstGeom>
          <a:noFill/>
        </p:spPr>
        <p:txBody>
          <a:bodyPr wrap="square">
            <a:spAutoFit/>
          </a:bodyPr>
          <a:lstStyle/>
          <a:p>
            <a:r>
              <a:rPr lang="en-US" sz="2000" b="0" i="0" dirty="0">
                <a:effectLst/>
                <a:latin typeface="Verdana" panose="020B0604030504040204" pitchFamily="34" charset="0"/>
                <a:ea typeface="Verdana" panose="020B0604030504040204" pitchFamily="34" charset="0"/>
              </a:rPr>
              <a:t>For through him we both have access to the Father by one Spirit.  Ephesians 2:18</a:t>
            </a:r>
            <a:endParaRPr lang="en-US" sz="2000" dirty="0">
              <a:latin typeface="Verdana" panose="020B0604030504040204" pitchFamily="34" charset="0"/>
              <a:ea typeface="Verdana" panose="020B0604030504040204" pitchFamily="34" charset="0"/>
            </a:endParaRPr>
          </a:p>
        </p:txBody>
      </p:sp>
      <p:sp>
        <p:nvSpPr>
          <p:cNvPr id="8" name="TextBox 7">
            <a:extLst>
              <a:ext uri="{FF2B5EF4-FFF2-40B4-BE49-F238E27FC236}">
                <a16:creationId xmlns:a16="http://schemas.microsoft.com/office/drawing/2014/main" id="{39ECFF21-6B75-6A68-8D37-6238C4441A48}"/>
              </a:ext>
            </a:extLst>
          </p:cNvPr>
          <p:cNvSpPr txBox="1"/>
          <p:nvPr/>
        </p:nvSpPr>
        <p:spPr>
          <a:xfrm>
            <a:off x="457200" y="764828"/>
            <a:ext cx="11181347" cy="1200329"/>
          </a:xfrm>
          <a:prstGeom prst="rect">
            <a:avLst/>
          </a:prstGeom>
          <a:noFill/>
        </p:spPr>
        <p:txBody>
          <a:bodyPr wrap="square" rtlCol="0">
            <a:spAutoFit/>
          </a:bodyPr>
          <a:lstStyle/>
          <a:p>
            <a:pPr algn="ctr"/>
            <a:r>
              <a:rPr lang="en-US" sz="3600" dirty="0">
                <a:latin typeface="Verdana" panose="020B0604030504040204" pitchFamily="34" charset="0"/>
                <a:ea typeface="Verdana" panose="020B0604030504040204" pitchFamily="34" charset="0"/>
              </a:rPr>
              <a:t>What are some next steps I can take regarding people affected by disabilities in my context?</a:t>
            </a:r>
          </a:p>
        </p:txBody>
      </p:sp>
    </p:spTree>
    <p:extLst>
      <p:ext uri="{BB962C8B-B14F-4D97-AF65-F5344CB8AC3E}">
        <p14:creationId xmlns:p14="http://schemas.microsoft.com/office/powerpoint/2010/main" val="13813145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11313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3D8E2-1E15-D760-392B-AAE1DF26F5A7}"/>
              </a:ext>
            </a:extLst>
          </p:cNvPr>
          <p:cNvSpPr>
            <a:spLocks noGrp="1"/>
          </p:cNvSpPr>
          <p:nvPr>
            <p:ph type="ctrTitle"/>
          </p:nvPr>
        </p:nvSpPr>
        <p:spPr>
          <a:xfrm>
            <a:off x="1524000" y="464638"/>
            <a:ext cx="9144000" cy="2387600"/>
          </a:xfrm>
        </p:spPr>
        <p:txBody>
          <a:bodyPr>
            <a:normAutofit fontScale="90000"/>
          </a:bodyPr>
          <a:lstStyle/>
          <a:p>
            <a:r>
              <a:rPr lang="en-US" dirty="0">
                <a:latin typeface="Verdana" panose="020B0604030504040204" pitchFamily="34" charset="0"/>
                <a:ea typeface="Verdana" panose="020B0604030504040204" pitchFamily="34" charset="0"/>
              </a:rPr>
              <a:t>Removing Barriers, Building Communities </a:t>
            </a:r>
            <a:br>
              <a:rPr lang="en-US" dirty="0">
                <a:latin typeface="Verdana" panose="020B0604030504040204" pitchFamily="34" charset="0"/>
                <a:ea typeface="Verdana" panose="020B0604030504040204" pitchFamily="34" charset="0"/>
              </a:rPr>
            </a:br>
            <a:r>
              <a:rPr lang="en-US" dirty="0">
                <a:latin typeface="Verdana" panose="020B0604030504040204" pitchFamily="34" charset="0"/>
                <a:ea typeface="Verdana" panose="020B0604030504040204" pitchFamily="34" charset="0"/>
              </a:rPr>
              <a:t>of Belonging</a:t>
            </a:r>
          </a:p>
        </p:txBody>
      </p:sp>
      <p:grpSp>
        <p:nvGrpSpPr>
          <p:cNvPr id="3" name="Group 2">
            <a:extLst>
              <a:ext uri="{FF2B5EF4-FFF2-40B4-BE49-F238E27FC236}">
                <a16:creationId xmlns:a16="http://schemas.microsoft.com/office/drawing/2014/main" id="{05A41F35-02F6-8FDE-FB6C-57E1004F5D7B}"/>
              </a:ext>
            </a:extLst>
          </p:cNvPr>
          <p:cNvGrpSpPr/>
          <p:nvPr/>
        </p:nvGrpSpPr>
        <p:grpSpPr>
          <a:xfrm>
            <a:off x="2454442" y="3307429"/>
            <a:ext cx="7283116" cy="2499814"/>
            <a:chOff x="2454442" y="3355555"/>
            <a:chExt cx="7283116" cy="2499814"/>
          </a:xfrm>
        </p:grpSpPr>
        <p:sp>
          <p:nvSpPr>
            <p:cNvPr id="7" name="Rectangle 6">
              <a:extLst>
                <a:ext uri="{FF2B5EF4-FFF2-40B4-BE49-F238E27FC236}">
                  <a16:creationId xmlns:a16="http://schemas.microsoft.com/office/drawing/2014/main" id="{06290851-05F6-8F2C-8FD6-FA6472D4E7E0}"/>
                </a:ext>
              </a:extLst>
            </p:cNvPr>
            <p:cNvSpPr/>
            <p:nvPr/>
          </p:nvSpPr>
          <p:spPr>
            <a:xfrm>
              <a:off x="2454442" y="4940969"/>
              <a:ext cx="7283116" cy="914400"/>
            </a:xfrm>
            <a:prstGeom prst="rect">
              <a:avLst/>
            </a:prstGeom>
            <a:solidFill>
              <a:schemeClr val="tx1">
                <a:lumMod val="95000"/>
                <a:alpha val="7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896BC1F9-FB14-6D7D-7362-B79212791EF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667000" y="3355555"/>
              <a:ext cx="6858000" cy="2299878"/>
            </a:xfrm>
            <a:prstGeom prst="rect">
              <a:avLst/>
            </a:prstGeom>
            <a:effectLst>
              <a:outerShdw blurRad="50800" dist="38100" dir="5400000" algn="t" rotWithShape="0">
                <a:prstClr val="black">
                  <a:alpha val="40000"/>
                </a:prstClr>
              </a:outerShdw>
            </a:effectLst>
          </p:spPr>
        </p:pic>
      </p:grpSp>
      <p:sp>
        <p:nvSpPr>
          <p:cNvPr id="9" name="TextBox 8">
            <a:extLst>
              <a:ext uri="{FF2B5EF4-FFF2-40B4-BE49-F238E27FC236}">
                <a16:creationId xmlns:a16="http://schemas.microsoft.com/office/drawing/2014/main" id="{FBB2B8DA-E054-B82D-9028-3D82DA159E8E}"/>
              </a:ext>
            </a:extLst>
          </p:cNvPr>
          <p:cNvSpPr txBox="1"/>
          <p:nvPr/>
        </p:nvSpPr>
        <p:spPr>
          <a:xfrm>
            <a:off x="778042" y="6193307"/>
            <a:ext cx="10860505" cy="400110"/>
          </a:xfrm>
          <a:prstGeom prst="rect">
            <a:avLst/>
          </a:prstGeom>
          <a:noFill/>
        </p:spPr>
        <p:txBody>
          <a:bodyPr wrap="square">
            <a:spAutoFit/>
          </a:bodyPr>
          <a:lstStyle/>
          <a:p>
            <a:r>
              <a:rPr lang="en-US" sz="2000" b="0" i="0" dirty="0">
                <a:effectLst/>
                <a:latin typeface="Verdana" panose="020B0604030504040204" pitchFamily="34" charset="0"/>
                <a:ea typeface="Verdana" panose="020B0604030504040204" pitchFamily="34" charset="0"/>
              </a:rPr>
              <a:t>For through him we both have access to the Father by one Spirit.  Ephesians 2:18</a:t>
            </a:r>
            <a:endParaRPr lang="en-US" sz="20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9783118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113131"/>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5A41F35-02F6-8FDE-FB6C-57E1004F5D7B}"/>
              </a:ext>
            </a:extLst>
          </p:cNvPr>
          <p:cNvGrpSpPr/>
          <p:nvPr/>
        </p:nvGrpSpPr>
        <p:grpSpPr>
          <a:xfrm>
            <a:off x="2454442" y="3307429"/>
            <a:ext cx="7283116" cy="2499814"/>
            <a:chOff x="2454442" y="3355555"/>
            <a:chExt cx="7283116" cy="2499814"/>
          </a:xfrm>
        </p:grpSpPr>
        <p:sp>
          <p:nvSpPr>
            <p:cNvPr id="7" name="Rectangle 6">
              <a:extLst>
                <a:ext uri="{FF2B5EF4-FFF2-40B4-BE49-F238E27FC236}">
                  <a16:creationId xmlns:a16="http://schemas.microsoft.com/office/drawing/2014/main" id="{06290851-05F6-8F2C-8FD6-FA6472D4E7E0}"/>
                </a:ext>
              </a:extLst>
            </p:cNvPr>
            <p:cNvSpPr/>
            <p:nvPr/>
          </p:nvSpPr>
          <p:spPr>
            <a:xfrm>
              <a:off x="2454442" y="4940969"/>
              <a:ext cx="7283116" cy="914400"/>
            </a:xfrm>
            <a:prstGeom prst="rect">
              <a:avLst/>
            </a:prstGeom>
            <a:solidFill>
              <a:schemeClr val="tx1">
                <a:lumMod val="95000"/>
                <a:alpha val="7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896BC1F9-FB14-6D7D-7362-B79212791EF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667000" y="3355555"/>
              <a:ext cx="6858000" cy="2299878"/>
            </a:xfrm>
            <a:prstGeom prst="rect">
              <a:avLst/>
            </a:prstGeom>
            <a:effectLst>
              <a:outerShdw blurRad="50800" dist="38100" dir="5400000" algn="t" rotWithShape="0">
                <a:prstClr val="black">
                  <a:alpha val="40000"/>
                </a:prstClr>
              </a:outerShdw>
            </a:effectLst>
          </p:spPr>
        </p:pic>
      </p:grpSp>
      <p:sp>
        <p:nvSpPr>
          <p:cNvPr id="9" name="TextBox 8">
            <a:extLst>
              <a:ext uri="{FF2B5EF4-FFF2-40B4-BE49-F238E27FC236}">
                <a16:creationId xmlns:a16="http://schemas.microsoft.com/office/drawing/2014/main" id="{FBB2B8DA-E054-B82D-9028-3D82DA159E8E}"/>
              </a:ext>
            </a:extLst>
          </p:cNvPr>
          <p:cNvSpPr txBox="1"/>
          <p:nvPr/>
        </p:nvSpPr>
        <p:spPr>
          <a:xfrm>
            <a:off x="778042" y="6193307"/>
            <a:ext cx="10860505" cy="400110"/>
          </a:xfrm>
          <a:prstGeom prst="rect">
            <a:avLst/>
          </a:prstGeom>
          <a:noFill/>
        </p:spPr>
        <p:txBody>
          <a:bodyPr wrap="square">
            <a:spAutoFit/>
          </a:bodyPr>
          <a:lstStyle/>
          <a:p>
            <a:r>
              <a:rPr lang="en-US" sz="2000" b="0" i="0" dirty="0">
                <a:effectLst/>
                <a:latin typeface="Verdana" panose="020B0604030504040204" pitchFamily="34" charset="0"/>
                <a:ea typeface="Verdana" panose="020B0604030504040204" pitchFamily="34" charset="0"/>
              </a:rPr>
              <a:t>For through him we both have access to the Father by one Spirit.  Ephesians 2:18</a:t>
            </a:r>
            <a:endParaRPr lang="en-US" sz="2000" dirty="0">
              <a:latin typeface="Verdana" panose="020B0604030504040204" pitchFamily="34" charset="0"/>
              <a:ea typeface="Verdana" panose="020B0604030504040204" pitchFamily="34" charset="0"/>
            </a:endParaRPr>
          </a:p>
        </p:txBody>
      </p:sp>
      <p:sp>
        <p:nvSpPr>
          <p:cNvPr id="8" name="TextBox 7">
            <a:extLst>
              <a:ext uri="{FF2B5EF4-FFF2-40B4-BE49-F238E27FC236}">
                <a16:creationId xmlns:a16="http://schemas.microsoft.com/office/drawing/2014/main" id="{39ECFF21-6B75-6A68-8D37-6238C4441A48}"/>
              </a:ext>
            </a:extLst>
          </p:cNvPr>
          <p:cNvSpPr txBox="1"/>
          <p:nvPr/>
        </p:nvSpPr>
        <p:spPr>
          <a:xfrm>
            <a:off x="457200" y="517178"/>
            <a:ext cx="11181347" cy="2539157"/>
          </a:xfrm>
          <a:prstGeom prst="rect">
            <a:avLst/>
          </a:prstGeom>
          <a:noFill/>
        </p:spPr>
        <p:txBody>
          <a:bodyPr wrap="square" rtlCol="0">
            <a:spAutoFit/>
          </a:bodyPr>
          <a:lstStyle/>
          <a:p>
            <a:pPr marL="571500" indent="-571500">
              <a:spcAft>
                <a:spcPts val="1800"/>
              </a:spcAft>
              <a:buFont typeface="Arial" panose="020B0604020202020204" pitchFamily="34" charset="0"/>
              <a:buChar char="•"/>
            </a:pPr>
            <a:r>
              <a:rPr lang="en-US" sz="3600" dirty="0">
                <a:latin typeface="Verdana" panose="020B0604030504040204" pitchFamily="34" charset="0"/>
                <a:ea typeface="Verdana" panose="020B0604030504040204" pitchFamily="34" charset="0"/>
              </a:rPr>
              <a:t>Form a small group to reflect on and discuss the 10 Dimensions of Belonging chart. </a:t>
            </a:r>
          </a:p>
          <a:p>
            <a:pPr marL="571500" indent="-571500">
              <a:buFont typeface="Arial" panose="020B0604020202020204" pitchFamily="34" charset="0"/>
              <a:buChar char="•"/>
            </a:pPr>
            <a:r>
              <a:rPr lang="en-US" sz="3600" dirty="0">
                <a:latin typeface="Verdana" panose="020B0604030504040204" pitchFamily="34" charset="0"/>
                <a:ea typeface="Verdana" panose="020B0604030504040204" pitchFamily="34" charset="0"/>
              </a:rPr>
              <a:t>Begin to plan next steps you would like to pursue with your church.</a:t>
            </a:r>
          </a:p>
        </p:txBody>
      </p:sp>
    </p:spTree>
    <p:extLst>
      <p:ext uri="{BB962C8B-B14F-4D97-AF65-F5344CB8AC3E}">
        <p14:creationId xmlns:p14="http://schemas.microsoft.com/office/powerpoint/2010/main" val="28442799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11313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3D8E2-1E15-D760-392B-AAE1DF26F5A7}"/>
              </a:ext>
            </a:extLst>
          </p:cNvPr>
          <p:cNvSpPr>
            <a:spLocks noGrp="1"/>
          </p:cNvSpPr>
          <p:nvPr>
            <p:ph type="ctrTitle"/>
          </p:nvPr>
        </p:nvSpPr>
        <p:spPr>
          <a:xfrm>
            <a:off x="1524000" y="903619"/>
            <a:ext cx="9144000" cy="1061538"/>
          </a:xfrm>
        </p:spPr>
        <p:txBody>
          <a:bodyPr>
            <a:normAutofit/>
          </a:bodyPr>
          <a:lstStyle/>
          <a:p>
            <a:r>
              <a:rPr lang="en-US" sz="6600" dirty="0">
                <a:latin typeface="Verdana" panose="020B0604030504040204" pitchFamily="34" charset="0"/>
                <a:ea typeface="Verdana" panose="020B0604030504040204" pitchFamily="34" charset="0"/>
              </a:rPr>
              <a:t>Midday Prayer</a:t>
            </a:r>
          </a:p>
        </p:txBody>
      </p:sp>
      <p:grpSp>
        <p:nvGrpSpPr>
          <p:cNvPr id="3" name="Group 2">
            <a:extLst>
              <a:ext uri="{FF2B5EF4-FFF2-40B4-BE49-F238E27FC236}">
                <a16:creationId xmlns:a16="http://schemas.microsoft.com/office/drawing/2014/main" id="{05A41F35-02F6-8FDE-FB6C-57E1004F5D7B}"/>
              </a:ext>
            </a:extLst>
          </p:cNvPr>
          <p:cNvGrpSpPr/>
          <p:nvPr/>
        </p:nvGrpSpPr>
        <p:grpSpPr>
          <a:xfrm>
            <a:off x="2454442" y="3307429"/>
            <a:ext cx="7283116" cy="2499814"/>
            <a:chOff x="2454442" y="3355555"/>
            <a:chExt cx="7283116" cy="2499814"/>
          </a:xfrm>
        </p:grpSpPr>
        <p:sp>
          <p:nvSpPr>
            <p:cNvPr id="7" name="Rectangle 6">
              <a:extLst>
                <a:ext uri="{FF2B5EF4-FFF2-40B4-BE49-F238E27FC236}">
                  <a16:creationId xmlns:a16="http://schemas.microsoft.com/office/drawing/2014/main" id="{06290851-05F6-8F2C-8FD6-FA6472D4E7E0}"/>
                </a:ext>
              </a:extLst>
            </p:cNvPr>
            <p:cNvSpPr/>
            <p:nvPr/>
          </p:nvSpPr>
          <p:spPr>
            <a:xfrm>
              <a:off x="2454442" y="4940969"/>
              <a:ext cx="7283116" cy="914400"/>
            </a:xfrm>
            <a:prstGeom prst="rect">
              <a:avLst/>
            </a:prstGeom>
            <a:solidFill>
              <a:schemeClr val="tx1">
                <a:lumMod val="95000"/>
                <a:alpha val="7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896BC1F9-FB14-6D7D-7362-B79212791EF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667000" y="3355555"/>
              <a:ext cx="6858000" cy="2299878"/>
            </a:xfrm>
            <a:prstGeom prst="rect">
              <a:avLst/>
            </a:prstGeom>
            <a:effectLst>
              <a:outerShdw blurRad="50800" dist="38100" dir="5400000" algn="t" rotWithShape="0">
                <a:prstClr val="black">
                  <a:alpha val="40000"/>
                </a:prstClr>
              </a:outerShdw>
            </a:effectLst>
          </p:spPr>
        </p:pic>
      </p:grpSp>
      <p:sp>
        <p:nvSpPr>
          <p:cNvPr id="9" name="TextBox 8">
            <a:extLst>
              <a:ext uri="{FF2B5EF4-FFF2-40B4-BE49-F238E27FC236}">
                <a16:creationId xmlns:a16="http://schemas.microsoft.com/office/drawing/2014/main" id="{FBB2B8DA-E054-B82D-9028-3D82DA159E8E}"/>
              </a:ext>
            </a:extLst>
          </p:cNvPr>
          <p:cNvSpPr txBox="1"/>
          <p:nvPr/>
        </p:nvSpPr>
        <p:spPr>
          <a:xfrm>
            <a:off x="778042" y="6193307"/>
            <a:ext cx="10860505" cy="400110"/>
          </a:xfrm>
          <a:prstGeom prst="rect">
            <a:avLst/>
          </a:prstGeom>
          <a:noFill/>
        </p:spPr>
        <p:txBody>
          <a:bodyPr wrap="square">
            <a:spAutoFit/>
          </a:bodyPr>
          <a:lstStyle/>
          <a:p>
            <a:r>
              <a:rPr lang="en-US" sz="2000" b="0" i="0" dirty="0">
                <a:effectLst/>
                <a:latin typeface="Verdana" panose="020B0604030504040204" pitchFamily="34" charset="0"/>
                <a:ea typeface="Verdana" panose="020B0604030504040204" pitchFamily="34" charset="0"/>
              </a:rPr>
              <a:t>For through him we both have access to the Father by one Spirit.  Ephesians 2:18</a:t>
            </a:r>
            <a:endParaRPr lang="en-US" sz="20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7327947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11313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94504B22-46F6-36B3-EED6-6D70DFA1C73F}"/>
              </a:ext>
            </a:extLst>
          </p:cNvPr>
          <p:cNvGrpSpPr/>
          <p:nvPr/>
        </p:nvGrpSpPr>
        <p:grpSpPr>
          <a:xfrm>
            <a:off x="866775" y="221086"/>
            <a:ext cx="10896600" cy="6215773"/>
            <a:chOff x="866775" y="221086"/>
            <a:chExt cx="10896600" cy="6215773"/>
          </a:xfrm>
        </p:grpSpPr>
        <p:grpSp>
          <p:nvGrpSpPr>
            <p:cNvPr id="10" name="Group 9">
              <a:extLst>
                <a:ext uri="{FF2B5EF4-FFF2-40B4-BE49-F238E27FC236}">
                  <a16:creationId xmlns:a16="http://schemas.microsoft.com/office/drawing/2014/main" id="{F8580692-3F42-9823-F1EB-87273D8C61A2}"/>
                </a:ext>
              </a:extLst>
            </p:cNvPr>
            <p:cNvGrpSpPr/>
            <p:nvPr/>
          </p:nvGrpSpPr>
          <p:grpSpPr>
            <a:xfrm>
              <a:off x="2609850" y="1199240"/>
              <a:ext cx="7410450" cy="2648860"/>
              <a:chOff x="2609850" y="1199240"/>
              <a:chExt cx="7410450" cy="2648860"/>
            </a:xfrm>
          </p:grpSpPr>
          <p:sp>
            <p:nvSpPr>
              <p:cNvPr id="3" name="Rectangle 2">
                <a:extLst>
                  <a:ext uri="{FF2B5EF4-FFF2-40B4-BE49-F238E27FC236}">
                    <a16:creationId xmlns:a16="http://schemas.microsoft.com/office/drawing/2014/main" id="{56E7519B-5CE2-DCD3-6C37-B5BB2A53AE4A}"/>
                  </a:ext>
                </a:extLst>
              </p:cNvPr>
              <p:cNvSpPr/>
              <p:nvPr/>
            </p:nvSpPr>
            <p:spPr>
              <a:xfrm>
                <a:off x="2609850" y="2895600"/>
                <a:ext cx="7410450" cy="952500"/>
              </a:xfrm>
              <a:prstGeom prst="rect">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072F6480-AA6E-D91F-C064-4470C121F97C}"/>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895601" y="1199240"/>
                <a:ext cx="6858000" cy="2457450"/>
              </a:xfrm>
              <a:prstGeom prst="rect">
                <a:avLst/>
              </a:prstGeom>
              <a:effectLst>
                <a:outerShdw blurRad="50800" dist="38100" dir="5400000" algn="t" rotWithShape="0">
                  <a:prstClr val="black">
                    <a:alpha val="40000"/>
                  </a:prstClr>
                </a:outerShdw>
              </a:effectLst>
            </p:spPr>
          </p:pic>
        </p:grpSp>
        <p:sp>
          <p:nvSpPr>
            <p:cNvPr id="5" name="TextBox 4">
              <a:extLst>
                <a:ext uri="{FF2B5EF4-FFF2-40B4-BE49-F238E27FC236}">
                  <a16:creationId xmlns:a16="http://schemas.microsoft.com/office/drawing/2014/main" id="{DF84CEDF-F09F-859B-0C00-82E3761EC6A1}"/>
                </a:ext>
              </a:extLst>
            </p:cNvPr>
            <p:cNvSpPr txBox="1"/>
            <p:nvPr/>
          </p:nvSpPr>
          <p:spPr>
            <a:xfrm>
              <a:off x="1885950" y="4190090"/>
              <a:ext cx="9086850" cy="2246769"/>
            </a:xfrm>
            <a:prstGeom prst="rect">
              <a:avLst/>
            </a:prstGeom>
            <a:noFill/>
          </p:spPr>
          <p:txBody>
            <a:bodyPr wrap="square">
              <a:spAutoFit/>
            </a:bodyPr>
            <a:lstStyle/>
            <a:p>
              <a:pPr algn="ctr"/>
              <a:r>
                <a:rPr lang="en-US" sz="2400" dirty="0">
                  <a:latin typeface="Verdana" panose="020B0604030504040204" pitchFamily="34" charset="0"/>
                  <a:ea typeface="Verdana" panose="020B0604030504040204" pitchFamily="34" charset="0"/>
                </a:rPr>
                <a:t>For more information, contact </a:t>
              </a:r>
            </a:p>
            <a:p>
              <a:pPr algn="ctr">
                <a:spcBef>
                  <a:spcPts val="1200"/>
                </a:spcBef>
                <a:spcAft>
                  <a:spcPts val="1200"/>
                </a:spcAft>
              </a:pPr>
              <a:r>
                <a:rPr lang="en-US" sz="2400" b="1" dirty="0">
                  <a:latin typeface="Verdana" panose="020B0604030504040204" pitchFamily="34" charset="0"/>
                  <a:ea typeface="Verdana" panose="020B0604030504040204" pitchFamily="34" charset="0"/>
                </a:rPr>
                <a:t>Kathy Ayres </a:t>
              </a:r>
            </a:p>
            <a:p>
              <a:pPr algn="ctr"/>
              <a:r>
                <a:rPr lang="en-US" sz="2400" dirty="0">
                  <a:latin typeface="Verdana" panose="020B0604030504040204" pitchFamily="34" charset="0"/>
                  <a:ea typeface="Verdana" panose="020B0604030504040204" pitchFamily="34" charset="0"/>
                  <a:hlinkClick r:id="rId3">
                    <a:extLst>
                      <a:ext uri="{A12FA001-AC4F-418D-AE19-62706E023703}">
                        <ahyp:hlinkClr xmlns:ahyp="http://schemas.microsoft.com/office/drawing/2018/hyperlinkcolor" val="tx"/>
                      </a:ext>
                    </a:extLst>
                  </a:hlinkClick>
                </a:rPr>
                <a:t>kayres@nextgenanglican.com</a:t>
              </a:r>
              <a:endParaRPr lang="en-US" sz="2400" dirty="0">
                <a:latin typeface="Verdana" panose="020B0604030504040204" pitchFamily="34" charset="0"/>
                <a:ea typeface="Verdana" panose="020B0604030504040204" pitchFamily="34" charset="0"/>
              </a:endParaRPr>
            </a:p>
            <a:p>
              <a:pPr algn="ctr"/>
              <a:endParaRPr lang="en-US" sz="2400" dirty="0">
                <a:latin typeface="Verdana" panose="020B0604030504040204" pitchFamily="34" charset="0"/>
                <a:ea typeface="Verdana" panose="020B0604030504040204" pitchFamily="34" charset="0"/>
              </a:endParaRPr>
            </a:p>
            <a:p>
              <a:pPr algn="ctr"/>
              <a:r>
                <a:rPr lang="en-US" sz="2400" dirty="0">
                  <a:latin typeface="Verdana" panose="020B0604030504040204" pitchFamily="34" charset="0"/>
                  <a:ea typeface="Verdana" panose="020B0604030504040204" pitchFamily="34" charset="0"/>
                </a:rPr>
                <a:t>https://www.nextgenanglican.com/ngli-access</a:t>
              </a:r>
            </a:p>
          </p:txBody>
        </p:sp>
        <p:sp>
          <p:nvSpPr>
            <p:cNvPr id="7" name="TextBox 6">
              <a:extLst>
                <a:ext uri="{FF2B5EF4-FFF2-40B4-BE49-F238E27FC236}">
                  <a16:creationId xmlns:a16="http://schemas.microsoft.com/office/drawing/2014/main" id="{910C1694-609F-8D5F-FB88-CEE2BC642AD8}"/>
                </a:ext>
              </a:extLst>
            </p:cNvPr>
            <p:cNvSpPr txBox="1"/>
            <p:nvPr/>
          </p:nvSpPr>
          <p:spPr>
            <a:xfrm>
              <a:off x="866775" y="221086"/>
              <a:ext cx="10896600" cy="400110"/>
            </a:xfrm>
            <a:prstGeom prst="rect">
              <a:avLst/>
            </a:prstGeom>
            <a:noFill/>
          </p:spPr>
          <p:txBody>
            <a:bodyPr wrap="square">
              <a:spAutoFit/>
            </a:bodyPr>
            <a:lstStyle/>
            <a:p>
              <a:r>
                <a:rPr lang="en-US" sz="2000" b="0" i="0" dirty="0">
                  <a:effectLst/>
                  <a:latin typeface="Verdana" panose="020B0604030504040204" pitchFamily="34" charset="0"/>
                  <a:ea typeface="Verdana" panose="020B0604030504040204" pitchFamily="34" charset="0"/>
                </a:rPr>
                <a:t>For through him we both have access to the Father by one Spirit.  Ephesians 2:18</a:t>
              </a:r>
              <a:endParaRPr lang="en-US" sz="2000" dirty="0">
                <a:latin typeface="Verdana" panose="020B0604030504040204" pitchFamily="34" charset="0"/>
                <a:ea typeface="Verdana" panose="020B0604030504040204" pitchFamily="34" charset="0"/>
              </a:endParaRPr>
            </a:p>
          </p:txBody>
        </p:sp>
      </p:grpSp>
    </p:spTree>
    <p:extLst>
      <p:ext uri="{BB962C8B-B14F-4D97-AF65-F5344CB8AC3E}">
        <p14:creationId xmlns:p14="http://schemas.microsoft.com/office/powerpoint/2010/main" val="7088712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FEA22C-5819-D7B4-EE83-7BC52496CDB2}"/>
              </a:ext>
            </a:extLst>
          </p:cNvPr>
          <p:cNvSpPr>
            <a:spLocks noGrp="1"/>
          </p:cNvSpPr>
          <p:nvPr>
            <p:ph type="title"/>
          </p:nvPr>
        </p:nvSpPr>
        <p:spPr>
          <a:xfrm>
            <a:off x="838200" y="269875"/>
            <a:ext cx="10515600" cy="1325563"/>
          </a:xfrm>
        </p:spPr>
        <p:txBody>
          <a:bodyPr/>
          <a:lstStyle/>
          <a:p>
            <a:r>
              <a:rPr lang="en-US" dirty="0"/>
              <a:t>Get Connected</a:t>
            </a:r>
          </a:p>
        </p:txBody>
      </p:sp>
      <p:sp>
        <p:nvSpPr>
          <p:cNvPr id="4" name="Date Placeholder 3">
            <a:extLst>
              <a:ext uri="{FF2B5EF4-FFF2-40B4-BE49-F238E27FC236}">
                <a16:creationId xmlns:a16="http://schemas.microsoft.com/office/drawing/2014/main" id="{AA2DB33F-60B7-E824-578D-7EFBFF501631}"/>
              </a:ext>
            </a:extLst>
          </p:cNvPr>
          <p:cNvSpPr>
            <a:spLocks noGrp="1"/>
          </p:cNvSpPr>
          <p:nvPr>
            <p:ph type="dt" sz="half" idx="14"/>
          </p:nvPr>
        </p:nvSpPr>
        <p:spPr>
          <a:xfrm>
            <a:off x="1112922" y="5532829"/>
            <a:ext cx="10240878" cy="811731"/>
          </a:xfrm>
        </p:spPr>
        <p:txBody>
          <a:bodyPr/>
          <a:lstStyle/>
          <a:p>
            <a:r>
              <a:rPr lang="en-US" sz="2400" b="0" i="0" dirty="0">
                <a:effectLst/>
                <a:latin typeface="system-ui"/>
              </a:rPr>
              <a:t>For through him we both have access to the Father by one Spirit.  Ephesians 2:18</a:t>
            </a:r>
            <a:endParaRPr lang="en-US" sz="2400" dirty="0"/>
          </a:p>
        </p:txBody>
      </p:sp>
      <p:pic>
        <p:nvPicPr>
          <p:cNvPr id="9" name="Picture 8">
            <a:extLst>
              <a:ext uri="{FF2B5EF4-FFF2-40B4-BE49-F238E27FC236}">
                <a16:creationId xmlns:a16="http://schemas.microsoft.com/office/drawing/2014/main" id="{CBE8E54C-CAF7-1B0B-BE45-10690F76B56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895601" y="514350"/>
            <a:ext cx="6858000" cy="2457450"/>
          </a:xfrm>
          <a:prstGeom prst="rect">
            <a:avLst/>
          </a:prstGeom>
          <a:effectLst>
            <a:outerShdw blurRad="50800" dist="38100" dir="5400000" algn="t" rotWithShape="0">
              <a:prstClr val="black">
                <a:alpha val="40000"/>
              </a:prstClr>
            </a:outerShdw>
          </a:effectLst>
        </p:spPr>
      </p:pic>
      <p:sp>
        <p:nvSpPr>
          <p:cNvPr id="11" name="TextBox 10">
            <a:extLst>
              <a:ext uri="{FF2B5EF4-FFF2-40B4-BE49-F238E27FC236}">
                <a16:creationId xmlns:a16="http://schemas.microsoft.com/office/drawing/2014/main" id="{34A24618-2DA0-52EA-50BA-18FC90A95E73}"/>
              </a:ext>
            </a:extLst>
          </p:cNvPr>
          <p:cNvSpPr txBox="1"/>
          <p:nvPr/>
        </p:nvSpPr>
        <p:spPr>
          <a:xfrm>
            <a:off x="876301" y="3501189"/>
            <a:ext cx="10896600" cy="1938992"/>
          </a:xfrm>
          <a:prstGeom prst="rect">
            <a:avLst/>
          </a:prstGeom>
          <a:noFill/>
        </p:spPr>
        <p:txBody>
          <a:bodyPr wrap="square">
            <a:spAutoFit/>
          </a:bodyPr>
          <a:lstStyle/>
          <a:p>
            <a:pPr algn="ctr"/>
            <a:r>
              <a:rPr lang="en-US" sz="2400" dirty="0">
                <a:latin typeface="Azo Sans" panose="020B0603030303020204"/>
              </a:rPr>
              <a:t>For more information, contact </a:t>
            </a:r>
          </a:p>
          <a:p>
            <a:pPr algn="ctr"/>
            <a:r>
              <a:rPr lang="en-US" sz="2400" b="1" dirty="0">
                <a:latin typeface="Azo Sans" panose="020B0603030303020204"/>
              </a:rPr>
              <a:t>Kathy Ayres </a:t>
            </a:r>
          </a:p>
          <a:p>
            <a:pPr algn="ctr"/>
            <a:r>
              <a:rPr lang="en-US" sz="2400" dirty="0">
                <a:latin typeface="Azo Sans" panose="020B0603030303020204"/>
              </a:rPr>
              <a:t>(</a:t>
            </a:r>
            <a:r>
              <a:rPr lang="en-US" sz="2400" dirty="0">
                <a:latin typeface="Azo Sans" panose="020B0603030303020204"/>
                <a:hlinkClick r:id="rId4"/>
              </a:rPr>
              <a:t>kayres@nextgenanglican.com</a:t>
            </a:r>
            <a:r>
              <a:rPr lang="en-US" sz="2400" dirty="0">
                <a:latin typeface="Azo Sans" panose="020B0603030303020204"/>
              </a:rPr>
              <a:t>)</a:t>
            </a:r>
          </a:p>
          <a:p>
            <a:pPr algn="ctr"/>
            <a:endParaRPr lang="en-US" sz="2400" dirty="0">
              <a:latin typeface="Azo Sans" panose="020B0603030303020204"/>
            </a:endParaRPr>
          </a:p>
          <a:p>
            <a:pPr algn="ctr"/>
            <a:r>
              <a:rPr lang="en-US" sz="2400" dirty="0">
                <a:latin typeface="Azo Sans" panose="020B0603030303020204"/>
              </a:rPr>
              <a:t>https://www.nextgenanglican.com/ngli-access</a:t>
            </a:r>
          </a:p>
        </p:txBody>
      </p:sp>
      <p:pic>
        <p:nvPicPr>
          <p:cNvPr id="3" name="Picture 2">
            <a:extLst>
              <a:ext uri="{FF2B5EF4-FFF2-40B4-BE49-F238E27FC236}">
                <a16:creationId xmlns:a16="http://schemas.microsoft.com/office/drawing/2014/main" id="{0CEA8AE5-DD14-6813-5FBA-76AC1675340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895601" y="513440"/>
            <a:ext cx="6858000" cy="2457450"/>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4145129029"/>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11313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5BBA2C8-3721-F8F1-CD03-6C5B9B0D8670}"/>
              </a:ext>
            </a:extLst>
          </p:cNvPr>
          <p:cNvSpPr txBox="1"/>
          <p:nvPr/>
        </p:nvSpPr>
        <p:spPr>
          <a:xfrm>
            <a:off x="836612" y="665018"/>
            <a:ext cx="10496406" cy="6119111"/>
          </a:xfrm>
          <a:prstGeom prst="rect">
            <a:avLst/>
          </a:prstGeom>
          <a:noFill/>
        </p:spPr>
        <p:txBody>
          <a:bodyPr wrap="square">
            <a:spAutoFit/>
          </a:bodyPr>
          <a:lstStyle/>
          <a:p>
            <a:pPr marR="0" lvl="0">
              <a:lnSpc>
                <a:spcPct val="107000"/>
              </a:lnSpc>
              <a:spcBef>
                <a:spcPts val="0"/>
              </a:spcBef>
              <a:spcAft>
                <a:spcPts val="2400"/>
              </a:spcAft>
            </a:pPr>
            <a:r>
              <a:rPr lang="en-US" sz="3600" b="1" dirty="0">
                <a:latin typeface="Verdana" panose="020B0604030504040204" pitchFamily="34" charset="0"/>
                <a:ea typeface="Verdana" panose="020B0604030504040204" pitchFamily="34" charset="0"/>
                <a:cs typeface="Times New Roman" panose="02020603050405020304" pitchFamily="18" charset="0"/>
              </a:rPr>
              <a:t>Mission</a:t>
            </a:r>
            <a:r>
              <a:rPr lang="en-US" sz="3600" b="1" dirty="0">
                <a:effectLst/>
                <a:latin typeface="Verdana" panose="020B0604030504040204" pitchFamily="34" charset="0"/>
                <a:ea typeface="Verdana" panose="020B0604030504040204" pitchFamily="34" charset="0"/>
                <a:cs typeface="Times New Roman" panose="02020603050405020304" pitchFamily="18" charset="0"/>
              </a:rPr>
              <a:t> of Access Leadership Network</a:t>
            </a:r>
            <a:r>
              <a:rPr lang="en-US" sz="3600" dirty="0">
                <a:effectLst/>
                <a:latin typeface="Verdana" panose="020B0604030504040204" pitchFamily="34" charset="0"/>
                <a:ea typeface="Verdana" panose="020B0604030504040204" pitchFamily="34" charset="0"/>
                <a:cs typeface="Times New Roman" panose="02020603050405020304" pitchFamily="18" charset="0"/>
              </a:rPr>
              <a:t> –</a:t>
            </a:r>
          </a:p>
          <a:p>
            <a:pPr marL="457200" indent="-457200" algn="just">
              <a:buFont typeface="Arial" panose="020B0604020202020204" pitchFamily="34" charset="0"/>
              <a:buChar char="•"/>
            </a:pPr>
            <a:r>
              <a:rPr lang="en-US" sz="3600" dirty="0">
                <a:latin typeface="Verdana" panose="020B0604030504040204" pitchFamily="34" charset="0"/>
                <a:ea typeface="Verdana" panose="020B0604030504040204" pitchFamily="34" charset="0"/>
              </a:rPr>
              <a:t>Encourage proactive and intentional belonging, and participation of anyone affected by disability. </a:t>
            </a:r>
          </a:p>
          <a:p>
            <a:pPr marL="457200" indent="-457200" algn="just">
              <a:buFont typeface="Arial" panose="020B0604020202020204" pitchFamily="34" charset="0"/>
              <a:buChar char="•"/>
            </a:pPr>
            <a:endParaRPr lang="en-US" sz="3600" dirty="0">
              <a:latin typeface="Verdana" panose="020B0604030504040204" pitchFamily="34" charset="0"/>
              <a:ea typeface="Verdana" panose="020B0604030504040204" pitchFamily="34" charset="0"/>
            </a:endParaRPr>
          </a:p>
          <a:p>
            <a:pPr marL="457200" indent="-457200" algn="just">
              <a:buFont typeface="Arial" panose="020B0604020202020204" pitchFamily="34" charset="0"/>
              <a:buChar char="•"/>
            </a:pPr>
            <a:r>
              <a:rPr lang="en-US" sz="3600" dirty="0">
                <a:latin typeface="Verdana" panose="020B0604030504040204" pitchFamily="34" charset="0"/>
                <a:ea typeface="Verdana" panose="020B0604030504040204" pitchFamily="34" charset="0"/>
              </a:rPr>
              <a:t>Come alongside churches, ministry workers, and parishioners, to remove barriers and to create community among all God’s image bearers.</a:t>
            </a:r>
          </a:p>
          <a:p>
            <a:pPr marR="0" lvl="1">
              <a:lnSpc>
                <a:spcPct val="107000"/>
              </a:lnSpc>
              <a:spcBef>
                <a:spcPts val="1200"/>
              </a:spcBef>
              <a:spcAft>
                <a:spcPts val="0"/>
              </a:spcAft>
            </a:pPr>
            <a:endParaRPr lang="en-US" sz="3600" dirty="0">
              <a:effectLst/>
              <a:latin typeface="Verdana" panose="020B0604030504040204" pitchFamily="34"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9842415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E05431D4-619F-C530-7850-610847F556C1}"/>
              </a:ext>
            </a:extLst>
          </p:cNvPr>
          <p:cNvSpPr>
            <a:spLocks noGrp="1"/>
          </p:cNvSpPr>
          <p:nvPr>
            <p:ph type="dt" sz="half" idx="15"/>
          </p:nvPr>
        </p:nvSpPr>
        <p:spPr>
          <a:xfrm>
            <a:off x="1830806" y="5775159"/>
            <a:ext cx="8530388" cy="656981"/>
          </a:xfrm>
        </p:spPr>
        <p:txBody>
          <a:bodyPr/>
          <a:lstStyle/>
          <a:p>
            <a:r>
              <a:rPr lang="en-US" sz="2000" b="0" i="0" dirty="0">
                <a:solidFill>
                  <a:schemeClr val="tx1"/>
                </a:solidFill>
                <a:effectLst/>
                <a:latin typeface="system-ui"/>
              </a:rPr>
              <a:t>For through him we both have access to the Father by one Spirit.  Ephesians 2:18</a:t>
            </a:r>
            <a:endParaRPr lang="en-US" sz="2000" dirty="0">
              <a:solidFill>
                <a:schemeClr val="tx1"/>
              </a:solidFill>
            </a:endParaRPr>
          </a:p>
        </p:txBody>
      </p:sp>
      <p:pic>
        <p:nvPicPr>
          <p:cNvPr id="2" name="Picture 1">
            <a:extLst>
              <a:ext uri="{FF2B5EF4-FFF2-40B4-BE49-F238E27FC236}">
                <a16:creationId xmlns:a16="http://schemas.microsoft.com/office/drawing/2014/main" id="{CBE8E54C-CAF7-1B0B-BE45-10690F76B565}"/>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523152" y="605593"/>
            <a:ext cx="9145696" cy="1950503"/>
          </a:xfrm>
          <a:prstGeom prst="rect">
            <a:avLst/>
          </a:prstGeom>
          <a:effectLst>
            <a:outerShdw blurRad="50800" dist="38100" dir="5400000" algn="t" rotWithShape="0">
              <a:prstClr val="black">
                <a:alpha val="40000"/>
              </a:prstClr>
            </a:outerShdw>
          </a:effectLst>
        </p:spPr>
      </p:pic>
      <p:pic>
        <p:nvPicPr>
          <p:cNvPr id="4" name="Picture 3">
            <a:extLst>
              <a:ext uri="{FF2B5EF4-FFF2-40B4-BE49-F238E27FC236}">
                <a16:creationId xmlns:a16="http://schemas.microsoft.com/office/drawing/2014/main" id="{CBE8E54C-CAF7-1B0B-BE45-10690F76B56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667000" y="2963783"/>
            <a:ext cx="6858000" cy="2299878"/>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2983660716"/>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11313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5BBA2C8-3721-F8F1-CD03-6C5B9B0D8670}"/>
              </a:ext>
            </a:extLst>
          </p:cNvPr>
          <p:cNvSpPr txBox="1"/>
          <p:nvPr/>
        </p:nvSpPr>
        <p:spPr>
          <a:xfrm>
            <a:off x="836612" y="1136071"/>
            <a:ext cx="10551824" cy="3427092"/>
          </a:xfrm>
          <a:prstGeom prst="rect">
            <a:avLst/>
          </a:prstGeom>
          <a:noFill/>
        </p:spPr>
        <p:txBody>
          <a:bodyPr wrap="square">
            <a:spAutoFit/>
          </a:bodyPr>
          <a:lstStyle/>
          <a:p>
            <a:pPr marR="0" lvl="0">
              <a:lnSpc>
                <a:spcPct val="107000"/>
              </a:lnSpc>
              <a:spcBef>
                <a:spcPts val="0"/>
              </a:spcBef>
              <a:spcAft>
                <a:spcPts val="0"/>
              </a:spcAft>
            </a:pPr>
            <a:r>
              <a:rPr lang="en-US" sz="3600" b="1" dirty="0">
                <a:effectLst/>
                <a:latin typeface="Verdana" panose="020B0604030504040204" pitchFamily="34" charset="0"/>
                <a:ea typeface="Verdana" panose="020B0604030504040204" pitchFamily="34" charset="0"/>
                <a:cs typeface="Times New Roman" panose="02020603050405020304" pitchFamily="18" charset="0"/>
              </a:rPr>
              <a:t>Leadership Team </a:t>
            </a:r>
            <a:endParaRPr lang="en-US" sz="3600" dirty="0">
              <a:effectLst/>
              <a:latin typeface="Verdana" panose="020B0604030504040204" pitchFamily="34" charset="0"/>
              <a:ea typeface="Verdana" panose="020B0604030504040204" pitchFamily="34" charset="0"/>
              <a:cs typeface="Times New Roman" panose="02020603050405020304" pitchFamily="18" charset="0"/>
            </a:endParaRPr>
          </a:p>
          <a:p>
            <a:pPr marR="0" lvl="1">
              <a:lnSpc>
                <a:spcPct val="107000"/>
              </a:lnSpc>
              <a:spcBef>
                <a:spcPts val="1200"/>
              </a:spcBef>
              <a:spcAft>
                <a:spcPts val="0"/>
              </a:spcAft>
            </a:pPr>
            <a:r>
              <a:rPr lang="en-US" sz="3200" dirty="0">
                <a:latin typeface="Verdana" panose="020B0604030504040204" pitchFamily="34" charset="0"/>
                <a:ea typeface="Verdana" panose="020B0604030504040204" pitchFamily="34" charset="0"/>
                <a:cs typeface="Times New Roman" panose="02020603050405020304" pitchFamily="18" charset="0"/>
              </a:rPr>
              <a:t>Includes a Coordinator and others who lead and guide Access Leadership Network, making administrative decisions through seeking the Lord’s guidance and reaching mutual consensus.</a:t>
            </a:r>
            <a:endParaRPr lang="en-US" sz="3200" dirty="0">
              <a:effectLst/>
              <a:latin typeface="Verdana" panose="020B0604030504040204" pitchFamily="34"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2539347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11313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77B41CC-70C5-23E6-D7AB-E2B4E066DEC9}"/>
              </a:ext>
            </a:extLst>
          </p:cNvPr>
          <p:cNvSpPr txBox="1"/>
          <p:nvPr/>
        </p:nvSpPr>
        <p:spPr>
          <a:xfrm>
            <a:off x="641684" y="6077635"/>
            <a:ext cx="10940716" cy="400110"/>
          </a:xfrm>
          <a:prstGeom prst="rect">
            <a:avLst/>
          </a:prstGeom>
          <a:noFill/>
        </p:spPr>
        <p:txBody>
          <a:bodyPr wrap="square">
            <a:spAutoFit/>
          </a:bodyPr>
          <a:lstStyle/>
          <a:p>
            <a:r>
              <a:rPr lang="en-US" sz="2000" b="0" i="0" dirty="0">
                <a:effectLst/>
                <a:latin typeface="Verdana" panose="020B0604030504040204" pitchFamily="34" charset="0"/>
                <a:ea typeface="Verdana" panose="020B0604030504040204" pitchFamily="34" charset="0"/>
              </a:rPr>
              <a:t>For through him we both have access to the Father by one Spirit.  Ephesians 2:18</a:t>
            </a:r>
            <a:endParaRPr lang="en-US" sz="2000" dirty="0">
              <a:latin typeface="Verdana" panose="020B0604030504040204" pitchFamily="34" charset="0"/>
              <a:ea typeface="Verdana" panose="020B0604030504040204" pitchFamily="34" charset="0"/>
            </a:endParaRPr>
          </a:p>
        </p:txBody>
      </p:sp>
      <p:graphicFrame>
        <p:nvGraphicFramePr>
          <p:cNvPr id="2" name="Diagram 1">
            <a:extLst>
              <a:ext uri="{FF2B5EF4-FFF2-40B4-BE49-F238E27FC236}">
                <a16:creationId xmlns:a16="http://schemas.microsoft.com/office/drawing/2014/main" id="{84D9A638-2562-B925-A43B-4BB13DBB1C29}"/>
              </a:ext>
            </a:extLst>
          </p:cNvPr>
          <p:cNvGraphicFramePr/>
          <p:nvPr>
            <p:extLst>
              <p:ext uri="{D42A27DB-BD31-4B8C-83A1-F6EECF244321}">
                <p14:modId xmlns:p14="http://schemas.microsoft.com/office/powerpoint/2010/main" val="4132503271"/>
              </p:ext>
            </p:extLst>
          </p:nvPr>
        </p:nvGraphicFramePr>
        <p:xfrm>
          <a:off x="2031471" y="283326"/>
          <a:ext cx="7720542" cy="5562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B108ECE2-B02F-70AB-5653-82025393C536}"/>
              </a:ext>
            </a:extLst>
          </p:cNvPr>
          <p:cNvSpPr txBox="1"/>
          <p:nvPr/>
        </p:nvSpPr>
        <p:spPr>
          <a:xfrm>
            <a:off x="692726" y="560416"/>
            <a:ext cx="11166764" cy="461665"/>
          </a:xfrm>
          <a:prstGeom prst="rect">
            <a:avLst/>
          </a:prstGeom>
          <a:noFill/>
        </p:spPr>
        <p:txBody>
          <a:bodyPr wrap="square" rtlCol="0">
            <a:spAutoFit/>
          </a:bodyPr>
          <a:lstStyle/>
          <a:p>
            <a:r>
              <a:rPr lang="en-US" sz="2400" dirty="0">
                <a:latin typeface="Verdana" panose="020B0604030504040204" pitchFamily="34" charset="0"/>
                <a:ea typeface="Verdana" panose="020B0604030504040204" pitchFamily="34" charset="0"/>
              </a:rPr>
              <a:t>Research guides and informs Advocacy, Resources and Training</a:t>
            </a:r>
          </a:p>
        </p:txBody>
      </p:sp>
    </p:spTree>
    <p:extLst>
      <p:ext uri="{BB962C8B-B14F-4D97-AF65-F5344CB8AC3E}">
        <p14:creationId xmlns:p14="http://schemas.microsoft.com/office/powerpoint/2010/main" val="31766066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11313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5BBA2C8-3721-F8F1-CD03-6C5B9B0D8670}"/>
              </a:ext>
            </a:extLst>
          </p:cNvPr>
          <p:cNvSpPr txBox="1"/>
          <p:nvPr/>
        </p:nvSpPr>
        <p:spPr>
          <a:xfrm>
            <a:off x="836612" y="665018"/>
            <a:ext cx="10496406" cy="5476820"/>
          </a:xfrm>
          <a:prstGeom prst="rect">
            <a:avLst/>
          </a:prstGeom>
          <a:noFill/>
        </p:spPr>
        <p:txBody>
          <a:bodyPr wrap="square">
            <a:spAutoFit/>
          </a:bodyPr>
          <a:lstStyle/>
          <a:p>
            <a:pPr marR="0" lvl="0">
              <a:lnSpc>
                <a:spcPct val="107000"/>
              </a:lnSpc>
              <a:spcBef>
                <a:spcPts val="0"/>
              </a:spcBef>
              <a:spcAft>
                <a:spcPts val="0"/>
              </a:spcAft>
            </a:pPr>
            <a:r>
              <a:rPr lang="en-US" sz="3600" b="1" dirty="0">
                <a:effectLst/>
                <a:latin typeface="Verdana" panose="020B0604030504040204" pitchFamily="34" charset="0"/>
                <a:ea typeface="Verdana" panose="020B0604030504040204" pitchFamily="34" charset="0"/>
                <a:cs typeface="Times New Roman" panose="02020603050405020304" pitchFamily="18" charset="0"/>
              </a:rPr>
              <a:t>Teams of Access Leadership Network</a:t>
            </a:r>
            <a:r>
              <a:rPr lang="en-US" sz="3600" dirty="0">
                <a:effectLst/>
                <a:latin typeface="Verdana" panose="020B0604030504040204" pitchFamily="34" charset="0"/>
                <a:ea typeface="Verdana" panose="020B0604030504040204" pitchFamily="34" charset="0"/>
                <a:cs typeface="Times New Roman" panose="02020603050405020304" pitchFamily="18" charset="0"/>
              </a:rPr>
              <a:t> –</a:t>
            </a:r>
          </a:p>
          <a:p>
            <a:pPr marL="742950" marR="0" lvl="1" indent="-285750">
              <a:lnSpc>
                <a:spcPct val="107000"/>
              </a:lnSpc>
              <a:spcBef>
                <a:spcPts val="1200"/>
              </a:spcBef>
              <a:spcAft>
                <a:spcPts val="0"/>
              </a:spcAft>
              <a:buFont typeface="Arial" panose="020B0604020202020204" pitchFamily="34" charset="0"/>
              <a:buChar char="•"/>
            </a:pPr>
            <a:r>
              <a:rPr lang="en-US" sz="3600" b="1" dirty="0">
                <a:effectLst/>
                <a:latin typeface="Verdana" panose="020B0604030504040204" pitchFamily="34" charset="0"/>
                <a:ea typeface="Verdana" panose="020B0604030504040204" pitchFamily="34" charset="0"/>
                <a:cs typeface="Times New Roman" panose="02020603050405020304" pitchFamily="18" charset="0"/>
              </a:rPr>
              <a:t>Advocacy Team</a:t>
            </a:r>
          </a:p>
          <a:p>
            <a:pPr marL="742950" lvl="1" indent="-285750">
              <a:lnSpc>
                <a:spcPct val="107000"/>
              </a:lnSpc>
              <a:spcBef>
                <a:spcPts val="1200"/>
              </a:spcBef>
              <a:buFont typeface="Arial" panose="020B0604020202020204" pitchFamily="34" charset="0"/>
              <a:buChar char="•"/>
            </a:pPr>
            <a:r>
              <a:rPr lang="en-US" sz="3600" b="1" dirty="0">
                <a:effectLst/>
                <a:latin typeface="Verdana" panose="020B0604030504040204" pitchFamily="34" charset="0"/>
                <a:ea typeface="Verdana" panose="020B0604030504040204" pitchFamily="34" charset="0"/>
                <a:cs typeface="Times New Roman" panose="02020603050405020304" pitchFamily="18" charset="0"/>
              </a:rPr>
              <a:t>Research Team </a:t>
            </a:r>
            <a:endParaRPr lang="en-US" sz="3600" dirty="0">
              <a:effectLst/>
              <a:latin typeface="Verdana" panose="020B0604030504040204" pitchFamily="34" charset="0"/>
              <a:ea typeface="Verdana" panose="020B0604030504040204" pitchFamily="34" charset="0"/>
              <a:cs typeface="Times New Roman" panose="02020603050405020304" pitchFamily="18" charset="0"/>
            </a:endParaRPr>
          </a:p>
          <a:p>
            <a:pPr marL="742950" marR="0" lvl="1" indent="-285750">
              <a:lnSpc>
                <a:spcPct val="107000"/>
              </a:lnSpc>
              <a:spcBef>
                <a:spcPts val="1200"/>
              </a:spcBef>
              <a:spcAft>
                <a:spcPts val="0"/>
              </a:spcAft>
              <a:buFont typeface="Arial" panose="020B0604020202020204" pitchFamily="34" charset="0"/>
              <a:buChar char="•"/>
            </a:pPr>
            <a:r>
              <a:rPr lang="en-US" sz="3600" b="1" dirty="0">
                <a:effectLst/>
                <a:latin typeface="Verdana" panose="020B0604030504040204" pitchFamily="34" charset="0"/>
                <a:ea typeface="Verdana" panose="020B0604030504040204" pitchFamily="34" charset="0"/>
                <a:cs typeface="Times New Roman" panose="02020603050405020304" pitchFamily="18" charset="0"/>
              </a:rPr>
              <a:t>Resource Team</a:t>
            </a:r>
            <a:endParaRPr lang="en-US" sz="3600" dirty="0">
              <a:effectLst/>
              <a:latin typeface="Verdana" panose="020B0604030504040204" pitchFamily="34" charset="0"/>
              <a:ea typeface="Verdana" panose="020B0604030504040204" pitchFamily="34" charset="0"/>
              <a:cs typeface="Times New Roman" panose="02020603050405020304" pitchFamily="18" charset="0"/>
            </a:endParaRPr>
          </a:p>
          <a:p>
            <a:pPr marL="742950" marR="0" lvl="1" indent="-285750">
              <a:lnSpc>
                <a:spcPct val="107000"/>
              </a:lnSpc>
              <a:spcBef>
                <a:spcPts val="1200"/>
              </a:spcBef>
              <a:spcAft>
                <a:spcPts val="0"/>
              </a:spcAft>
              <a:buFont typeface="Arial" panose="020B0604020202020204" pitchFamily="34" charset="0"/>
              <a:buChar char="•"/>
            </a:pPr>
            <a:r>
              <a:rPr lang="en-US" sz="3600" b="1" dirty="0">
                <a:effectLst/>
                <a:latin typeface="Verdana" panose="020B0604030504040204" pitchFamily="34" charset="0"/>
                <a:ea typeface="Verdana" panose="020B0604030504040204" pitchFamily="34" charset="0"/>
                <a:cs typeface="Times New Roman" panose="02020603050405020304" pitchFamily="18" charset="0"/>
              </a:rPr>
              <a:t>Training Team</a:t>
            </a:r>
            <a:endParaRPr lang="en-US" sz="3600" dirty="0">
              <a:effectLst/>
              <a:latin typeface="Verdana" panose="020B0604030504040204" pitchFamily="34" charset="0"/>
              <a:ea typeface="Verdana" panose="020B0604030504040204" pitchFamily="34" charset="0"/>
              <a:cs typeface="Times New Roman" panose="02020603050405020304" pitchFamily="18" charset="0"/>
            </a:endParaRPr>
          </a:p>
          <a:p>
            <a:pPr marL="742950" marR="0" lvl="1" indent="-285750">
              <a:lnSpc>
                <a:spcPct val="107000"/>
              </a:lnSpc>
              <a:spcBef>
                <a:spcPts val="1200"/>
              </a:spcBef>
              <a:spcAft>
                <a:spcPts val="0"/>
              </a:spcAft>
              <a:buFont typeface="Arial" panose="020B0604020202020204" pitchFamily="34" charset="0"/>
              <a:buChar char="•"/>
            </a:pPr>
            <a:endParaRPr lang="en-US" sz="3600" dirty="0">
              <a:effectLst/>
              <a:latin typeface="Verdana" panose="020B0604030504040204" pitchFamily="34" charset="0"/>
              <a:ea typeface="Verdana" panose="020B0604030504040204" pitchFamily="34" charset="0"/>
              <a:cs typeface="Times New Roman" panose="02020603050405020304" pitchFamily="18" charset="0"/>
            </a:endParaRPr>
          </a:p>
          <a:p>
            <a:pPr marL="742950" marR="0" lvl="1" indent="-285750">
              <a:lnSpc>
                <a:spcPct val="107000"/>
              </a:lnSpc>
              <a:spcBef>
                <a:spcPts val="1200"/>
              </a:spcBef>
              <a:spcAft>
                <a:spcPts val="0"/>
              </a:spcAft>
              <a:buFont typeface="Arial" panose="020B0604020202020204" pitchFamily="34" charset="0"/>
              <a:buChar char="•"/>
            </a:pPr>
            <a:r>
              <a:rPr lang="en-US" sz="3600" b="1" dirty="0">
                <a:effectLst/>
                <a:latin typeface="Verdana" panose="020B0604030504040204" pitchFamily="34" charset="0"/>
                <a:ea typeface="Verdana" panose="020B0604030504040204" pitchFamily="34" charset="0"/>
                <a:cs typeface="Times New Roman" panose="02020603050405020304" pitchFamily="18" charset="0"/>
              </a:rPr>
              <a:t>Prayer support</a:t>
            </a:r>
            <a:endParaRPr lang="en-US" sz="3600" dirty="0">
              <a:effectLst/>
              <a:latin typeface="Verdana" panose="020B0604030504040204" pitchFamily="34" charset="0"/>
              <a:ea typeface="Verdana" panose="020B0604030504040204" pitchFamily="34" charset="0"/>
              <a:cs typeface="Times New Roman" panose="02020603050405020304" pitchFamily="18" charset="0"/>
            </a:endParaRPr>
          </a:p>
          <a:p>
            <a:pPr marL="1200150" marR="0" lvl="2" indent="-285750">
              <a:lnSpc>
                <a:spcPct val="107000"/>
              </a:lnSpc>
              <a:spcBef>
                <a:spcPts val="0"/>
              </a:spcBef>
              <a:spcAft>
                <a:spcPts val="800"/>
              </a:spcAft>
              <a:buFont typeface="Arial" panose="020B0604020202020204" pitchFamily="34" charset="0"/>
              <a:buChar char="•"/>
            </a:pPr>
            <a:r>
              <a:rPr lang="en-US" sz="2000" dirty="0">
                <a:latin typeface="Verdana" panose="020B0604030504040204" pitchFamily="34" charset="0"/>
                <a:ea typeface="Calibri" panose="020F0502020204030204" pitchFamily="34" charset="0"/>
                <a:cs typeface="Times New Roman" panose="02020603050405020304" pitchFamily="18" charset="0"/>
              </a:rPr>
              <a:t>We are developing a</a:t>
            </a:r>
            <a:r>
              <a:rPr lang="en-US" sz="2000" dirty="0">
                <a:effectLst/>
                <a:latin typeface="Verdana" panose="020B0604030504040204" pitchFamily="34" charset="0"/>
                <a:ea typeface="Calibri" panose="020F0502020204030204" pitchFamily="34" charset="0"/>
                <a:cs typeface="Times New Roman" panose="02020603050405020304" pitchFamily="18" charset="0"/>
              </a:rPr>
              <a:t> team dedicated to praying </a:t>
            </a:r>
            <a:r>
              <a:rPr lang="en-US" sz="2000" dirty="0">
                <a:latin typeface="Verdana" panose="020B0604030504040204" pitchFamily="34" charset="0"/>
                <a:ea typeface="Calibri" panose="020F0502020204030204" pitchFamily="34" charset="0"/>
                <a:cs typeface="Times New Roman" panose="02020603050405020304" pitchFamily="18" charset="0"/>
              </a:rPr>
              <a:t>regularly</a:t>
            </a:r>
            <a:r>
              <a:rPr lang="en-US" sz="2000" dirty="0">
                <a:effectLst/>
                <a:latin typeface="Verdana" panose="020B0604030504040204" pitchFamily="34" charset="0"/>
                <a:ea typeface="Calibri" panose="020F0502020204030204" pitchFamily="34" charset="0"/>
                <a:cs typeface="Times New Roman" panose="02020603050405020304" pitchFamily="18" charset="0"/>
              </a:rPr>
              <a:t> for our work.</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3324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bg>
      <p:bgPr>
        <a:solidFill>
          <a:srgbClr val="11313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77B41CC-70C5-23E6-D7AB-E2B4E066DEC9}"/>
              </a:ext>
            </a:extLst>
          </p:cNvPr>
          <p:cNvSpPr txBox="1"/>
          <p:nvPr/>
        </p:nvSpPr>
        <p:spPr>
          <a:xfrm>
            <a:off x="641684" y="6077635"/>
            <a:ext cx="10940716" cy="400110"/>
          </a:xfrm>
          <a:prstGeom prst="rect">
            <a:avLst/>
          </a:prstGeom>
          <a:noFill/>
        </p:spPr>
        <p:txBody>
          <a:bodyPr wrap="square">
            <a:spAutoFit/>
          </a:bodyPr>
          <a:lstStyle/>
          <a:p>
            <a:r>
              <a:rPr lang="en-US" sz="2000" b="0" i="0" dirty="0">
                <a:effectLst/>
                <a:latin typeface="Verdana" panose="020B0604030504040204" pitchFamily="34" charset="0"/>
                <a:ea typeface="Verdana" panose="020B0604030504040204" pitchFamily="34" charset="0"/>
              </a:rPr>
              <a:t>For through him we both have access to the Father by one Spirit.  Ephesians 2:18</a:t>
            </a:r>
            <a:endParaRPr lang="en-US" sz="2000" dirty="0">
              <a:latin typeface="Verdana" panose="020B0604030504040204" pitchFamily="34" charset="0"/>
              <a:ea typeface="Verdana" panose="020B0604030504040204" pitchFamily="34" charset="0"/>
            </a:endParaRPr>
          </a:p>
        </p:txBody>
      </p:sp>
      <p:sp>
        <p:nvSpPr>
          <p:cNvPr id="2" name="TextBox 1">
            <a:extLst>
              <a:ext uri="{FF2B5EF4-FFF2-40B4-BE49-F238E27FC236}">
                <a16:creationId xmlns:a16="http://schemas.microsoft.com/office/drawing/2014/main" id="{15BBA2C8-3721-F8F1-CD03-6C5B9B0D8670}"/>
              </a:ext>
            </a:extLst>
          </p:cNvPr>
          <p:cNvSpPr txBox="1"/>
          <p:nvPr/>
        </p:nvSpPr>
        <p:spPr>
          <a:xfrm>
            <a:off x="836612" y="665018"/>
            <a:ext cx="10496406" cy="5084084"/>
          </a:xfrm>
          <a:prstGeom prst="rect">
            <a:avLst/>
          </a:prstGeom>
          <a:noFill/>
        </p:spPr>
        <p:txBody>
          <a:bodyPr wrap="square">
            <a:spAutoFit/>
          </a:bodyPr>
          <a:lstStyle/>
          <a:p>
            <a:pPr marR="0" lvl="0">
              <a:lnSpc>
                <a:spcPct val="107000"/>
              </a:lnSpc>
              <a:spcBef>
                <a:spcPts val="0"/>
              </a:spcBef>
              <a:spcAft>
                <a:spcPts val="0"/>
              </a:spcAft>
            </a:pPr>
            <a:r>
              <a:rPr lang="en-US" sz="1600" b="1" dirty="0">
                <a:effectLst/>
                <a:latin typeface="Verdana" panose="020B0604030504040204" pitchFamily="34" charset="0"/>
                <a:ea typeface="Calibri" panose="020F0502020204030204" pitchFamily="34" charset="0"/>
                <a:cs typeface="Times New Roman" panose="02020603050405020304" pitchFamily="18" charset="0"/>
              </a:rPr>
              <a:t>Teams of Access Leadership Network</a:t>
            </a:r>
            <a:r>
              <a:rPr lang="en-US" sz="1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Arial" panose="020B0604020202020204" pitchFamily="34" charset="0"/>
              <a:buChar char="•"/>
            </a:pPr>
            <a:r>
              <a:rPr lang="en-US" sz="1600" b="1" dirty="0">
                <a:effectLst/>
                <a:latin typeface="Verdana" panose="020B0604030504040204" pitchFamily="34" charset="0"/>
                <a:ea typeface="Calibri" panose="020F0502020204030204" pitchFamily="34" charset="0"/>
                <a:cs typeface="Times New Roman" panose="02020603050405020304" pitchFamily="18" charset="0"/>
              </a:rPr>
              <a:t>Advocacy Team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1200150" marR="0" lvl="2" indent="-285750">
              <a:lnSpc>
                <a:spcPct val="107000"/>
              </a:lnSpc>
              <a:spcBef>
                <a:spcPts val="0"/>
              </a:spcBef>
              <a:spcAft>
                <a:spcPts val="0"/>
              </a:spcAft>
              <a:buFont typeface="Arial" panose="020B0604020202020204" pitchFamily="34" charset="0"/>
              <a:buChar char="•"/>
            </a:pPr>
            <a:r>
              <a:rPr lang="en-US" sz="1600" dirty="0">
                <a:effectLst/>
                <a:latin typeface="Verdana" panose="020B0604030504040204" pitchFamily="34" charset="0"/>
                <a:ea typeface="Calibri" panose="020F0502020204030204" pitchFamily="34" charset="0"/>
                <a:cs typeface="Times New Roman" panose="02020603050405020304" pitchFamily="18" charset="0"/>
              </a:rPr>
              <a:t>Supports parishes in their efforts to bring about genuine belonging in the life of the church for all affected by disability.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1200150" marR="0" lvl="2" indent="-285750">
              <a:lnSpc>
                <a:spcPct val="107000"/>
              </a:lnSpc>
              <a:spcBef>
                <a:spcPts val="0"/>
              </a:spcBef>
              <a:spcAft>
                <a:spcPts val="0"/>
              </a:spcAft>
              <a:buFont typeface="Arial" panose="020B0604020202020204" pitchFamily="34" charset="0"/>
              <a:buChar char="•"/>
            </a:pPr>
            <a:r>
              <a:rPr lang="en-US" sz="1600" dirty="0">
                <a:effectLst/>
                <a:latin typeface="Verdana" panose="020B0604030504040204" pitchFamily="34" charset="0"/>
                <a:ea typeface="Calibri" panose="020F0502020204030204" pitchFamily="34" charset="0"/>
                <a:cs typeface="Times New Roman" panose="02020603050405020304" pitchFamily="18" charset="0"/>
              </a:rPr>
              <a:t>This team further seeks to walk alongside people with disabilities to empower them to become their own best advocates.</a:t>
            </a:r>
          </a:p>
          <a:p>
            <a:pPr marL="742950" marR="0" lvl="1" indent="-285750">
              <a:lnSpc>
                <a:spcPct val="107000"/>
              </a:lnSpc>
              <a:spcBef>
                <a:spcPts val="0"/>
              </a:spcBef>
              <a:spcAft>
                <a:spcPts val="0"/>
              </a:spcAft>
              <a:buFont typeface="Arial" panose="020B0604020202020204" pitchFamily="34" charset="0"/>
              <a:buChar char="•"/>
            </a:pPr>
            <a:r>
              <a:rPr lang="en-US" sz="1600" b="1" dirty="0">
                <a:effectLst/>
                <a:latin typeface="Verdana" panose="020B0604030504040204" pitchFamily="34" charset="0"/>
                <a:ea typeface="Calibri" panose="020F0502020204030204" pitchFamily="34" charset="0"/>
                <a:cs typeface="Times New Roman" panose="02020603050405020304" pitchFamily="18" charset="0"/>
              </a:rPr>
              <a:t>Research Team</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1200150" marR="0" lvl="2" indent="-285750">
              <a:lnSpc>
                <a:spcPct val="107000"/>
              </a:lnSpc>
              <a:spcBef>
                <a:spcPts val="0"/>
              </a:spcBef>
              <a:spcAft>
                <a:spcPts val="0"/>
              </a:spcAft>
              <a:buFont typeface="Arial" panose="020B0604020202020204" pitchFamily="34" charset="0"/>
              <a:buChar char="•"/>
            </a:pPr>
            <a:r>
              <a:rPr lang="en-US" sz="1600" dirty="0">
                <a:effectLst/>
                <a:latin typeface="Verdana" panose="020B0604030504040204" pitchFamily="34" charset="0"/>
                <a:ea typeface="Calibri" panose="020F0502020204030204" pitchFamily="34" charset="0"/>
                <a:cs typeface="Times New Roman" panose="02020603050405020304" pitchFamily="18" charset="0"/>
              </a:rPr>
              <a:t>Researches biblically based and Spirit-led evidence-based perspectives on disability ministry and what it means to be a valued member of the Body of Christ.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1200150" marR="0" lvl="2" indent="-285750">
              <a:lnSpc>
                <a:spcPct val="107000"/>
              </a:lnSpc>
              <a:spcBef>
                <a:spcPts val="0"/>
              </a:spcBef>
              <a:spcAft>
                <a:spcPts val="0"/>
              </a:spcAft>
              <a:buFont typeface="Arial" panose="020B0604020202020204" pitchFamily="34" charset="0"/>
              <a:buChar char="•"/>
            </a:pPr>
            <a:r>
              <a:rPr lang="en-US" sz="1600" dirty="0">
                <a:effectLst/>
                <a:latin typeface="Verdana" panose="020B0604030504040204" pitchFamily="34" charset="0"/>
                <a:ea typeface="Calibri" panose="020F0502020204030204" pitchFamily="34" charset="0"/>
                <a:cs typeface="Times New Roman" panose="02020603050405020304" pitchFamily="18" charset="0"/>
              </a:rPr>
              <a:t>Helps guide and inform the other teams of Access Leadership Network and ministry in local churches.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Arial" panose="020B0604020202020204" pitchFamily="34" charset="0"/>
              <a:buChar char="•"/>
            </a:pPr>
            <a:r>
              <a:rPr lang="en-US" sz="1600" b="1" dirty="0">
                <a:effectLst/>
                <a:latin typeface="Verdana" panose="020B0604030504040204" pitchFamily="34" charset="0"/>
                <a:ea typeface="Calibri" panose="020F0502020204030204" pitchFamily="34" charset="0"/>
                <a:cs typeface="Times New Roman" panose="02020603050405020304" pitchFamily="18" charset="0"/>
              </a:rPr>
              <a:t>Resource Team</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1200150" marR="0" lvl="2" indent="-285750">
              <a:lnSpc>
                <a:spcPct val="107000"/>
              </a:lnSpc>
              <a:spcBef>
                <a:spcPts val="0"/>
              </a:spcBef>
              <a:spcAft>
                <a:spcPts val="0"/>
              </a:spcAft>
              <a:buFont typeface="Arial" panose="020B0604020202020204" pitchFamily="34" charset="0"/>
              <a:buChar char="•"/>
            </a:pPr>
            <a:r>
              <a:rPr lang="en-US" sz="1600" dirty="0">
                <a:effectLst/>
                <a:latin typeface="Verdana" panose="020B0604030504040204" pitchFamily="34" charset="0"/>
                <a:ea typeface="Calibri" panose="020F0502020204030204" pitchFamily="34" charset="0"/>
                <a:cs typeface="Times New Roman" panose="02020603050405020304" pitchFamily="18" charset="0"/>
              </a:rPr>
              <a:t>Connects people and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1200150" marR="0" lvl="2" indent="-285750">
              <a:lnSpc>
                <a:spcPct val="107000"/>
              </a:lnSpc>
              <a:spcBef>
                <a:spcPts val="0"/>
              </a:spcBef>
              <a:spcAft>
                <a:spcPts val="0"/>
              </a:spcAft>
              <a:buFont typeface="Arial" panose="020B0604020202020204" pitchFamily="34" charset="0"/>
              <a:buChar char="•"/>
            </a:pPr>
            <a:r>
              <a:rPr lang="en-US" sz="1600" dirty="0">
                <a:effectLst/>
                <a:latin typeface="Verdana" panose="020B0604030504040204" pitchFamily="34" charset="0"/>
                <a:ea typeface="Calibri" panose="020F0502020204030204" pitchFamily="34" charset="0"/>
                <a:cs typeface="Times New Roman" panose="02020603050405020304" pitchFamily="18" charset="0"/>
              </a:rPr>
              <a:t>shares resources to support the church’s ministry with and by people with disabilities.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Arial" panose="020B0604020202020204" pitchFamily="34" charset="0"/>
              <a:buChar char="•"/>
            </a:pPr>
            <a:r>
              <a:rPr lang="en-US" sz="1600" b="1" dirty="0">
                <a:effectLst/>
                <a:latin typeface="Verdana" panose="020B0604030504040204" pitchFamily="34" charset="0"/>
                <a:ea typeface="Calibri" panose="020F0502020204030204" pitchFamily="34" charset="0"/>
                <a:cs typeface="Times New Roman" panose="02020603050405020304" pitchFamily="18" charset="0"/>
              </a:rPr>
              <a:t>Training Team</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1200150" marR="0" lvl="2" indent="-285750">
              <a:lnSpc>
                <a:spcPct val="107000"/>
              </a:lnSpc>
              <a:spcBef>
                <a:spcPts val="0"/>
              </a:spcBef>
              <a:spcAft>
                <a:spcPts val="0"/>
              </a:spcAft>
              <a:buFont typeface="Arial" panose="020B0604020202020204" pitchFamily="34" charset="0"/>
              <a:buChar char="•"/>
            </a:pPr>
            <a:r>
              <a:rPr lang="en-US" sz="1600" dirty="0">
                <a:effectLst/>
                <a:latin typeface="Verdana" panose="020B0604030504040204" pitchFamily="34" charset="0"/>
                <a:ea typeface="Calibri" panose="020F0502020204030204" pitchFamily="34" charset="0"/>
                <a:cs typeface="Times New Roman" panose="02020603050405020304" pitchFamily="18" charset="0"/>
              </a:rPr>
              <a:t>Provides training for churches to build community, foster belonging and make accommodations for individuals with and without disabilities.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Arial" panose="020B0604020202020204" pitchFamily="34" charset="0"/>
              <a:buChar char="•"/>
            </a:pPr>
            <a:r>
              <a:rPr lang="en-US" sz="1600" b="1" dirty="0">
                <a:effectLst/>
                <a:latin typeface="Verdana" panose="020B0604030504040204" pitchFamily="34" charset="0"/>
                <a:ea typeface="Calibri" panose="020F0502020204030204" pitchFamily="34" charset="0"/>
                <a:cs typeface="Times New Roman" panose="02020603050405020304" pitchFamily="18" charset="0"/>
              </a:rPr>
              <a:t>Prayer support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1200150" marR="0" lvl="2" indent="-285750">
              <a:lnSpc>
                <a:spcPct val="107000"/>
              </a:lnSpc>
              <a:spcBef>
                <a:spcPts val="0"/>
              </a:spcBef>
              <a:spcAft>
                <a:spcPts val="800"/>
              </a:spcAft>
              <a:buFont typeface="Arial" panose="020B0604020202020204" pitchFamily="34" charset="0"/>
              <a:buChar char="•"/>
            </a:pPr>
            <a:r>
              <a:rPr lang="en-US" sz="1600" dirty="0">
                <a:latin typeface="Verdana" panose="020B0604030504040204" pitchFamily="34" charset="0"/>
                <a:ea typeface="Calibri" panose="020F0502020204030204" pitchFamily="34" charset="0"/>
                <a:cs typeface="Times New Roman" panose="02020603050405020304" pitchFamily="18" charset="0"/>
              </a:rPr>
              <a:t>We are developing a</a:t>
            </a:r>
            <a:r>
              <a:rPr lang="en-US" sz="1600" dirty="0">
                <a:effectLst/>
                <a:latin typeface="Verdana" panose="020B0604030504040204" pitchFamily="34" charset="0"/>
                <a:ea typeface="Calibri" panose="020F0502020204030204" pitchFamily="34" charset="0"/>
                <a:cs typeface="Times New Roman" panose="02020603050405020304" pitchFamily="18" charset="0"/>
              </a:rPr>
              <a:t> team dedicated to praying daily for our work.</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03207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bg>
      <p:bgPr>
        <a:solidFill>
          <a:srgbClr val="11313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77B41CC-70C5-23E6-D7AB-E2B4E066DEC9}"/>
              </a:ext>
            </a:extLst>
          </p:cNvPr>
          <p:cNvSpPr txBox="1"/>
          <p:nvPr/>
        </p:nvSpPr>
        <p:spPr>
          <a:xfrm>
            <a:off x="641684" y="6077635"/>
            <a:ext cx="10940716" cy="400110"/>
          </a:xfrm>
          <a:prstGeom prst="rect">
            <a:avLst/>
          </a:prstGeom>
          <a:noFill/>
        </p:spPr>
        <p:txBody>
          <a:bodyPr wrap="square">
            <a:spAutoFit/>
          </a:bodyPr>
          <a:lstStyle/>
          <a:p>
            <a:r>
              <a:rPr lang="en-US" sz="2000" b="0" i="0" dirty="0">
                <a:effectLst/>
                <a:latin typeface="Verdana" panose="020B0604030504040204" pitchFamily="34" charset="0"/>
                <a:ea typeface="Verdana" panose="020B0604030504040204" pitchFamily="34" charset="0"/>
              </a:rPr>
              <a:t>For through him we both have access to the Father by one Spirit.  Ephesians 2:18</a:t>
            </a:r>
            <a:endParaRPr lang="en-US" sz="20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8887507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E05431D4-619F-C530-7850-610847F556C1}"/>
              </a:ext>
            </a:extLst>
          </p:cNvPr>
          <p:cNvSpPr>
            <a:spLocks noGrp="1"/>
          </p:cNvSpPr>
          <p:nvPr>
            <p:ph type="dt" sz="half" idx="15"/>
          </p:nvPr>
        </p:nvSpPr>
        <p:spPr>
          <a:xfrm>
            <a:off x="2895601" y="6217921"/>
            <a:ext cx="6858000" cy="304799"/>
          </a:xfrm>
        </p:spPr>
        <p:txBody>
          <a:bodyPr/>
          <a:lstStyle/>
          <a:p>
            <a:r>
              <a:rPr lang="en-US" b="0" i="0" dirty="0">
                <a:effectLst/>
                <a:latin typeface="system-ui"/>
              </a:rPr>
              <a:t>For through him we both have access to the Father by one Spirit.  Ephesians 2:18</a:t>
            </a:r>
            <a:endParaRPr lang="en-US" dirty="0"/>
          </a:p>
        </p:txBody>
      </p:sp>
      <p:sp>
        <p:nvSpPr>
          <p:cNvPr id="6" name="Footer Placeholder 5">
            <a:extLst>
              <a:ext uri="{FF2B5EF4-FFF2-40B4-BE49-F238E27FC236}">
                <a16:creationId xmlns:a16="http://schemas.microsoft.com/office/drawing/2014/main" id="{9582F755-1BE5-8A6E-23B3-7AC7C8D40215}"/>
              </a:ext>
            </a:extLst>
          </p:cNvPr>
          <p:cNvSpPr>
            <a:spLocks noGrp="1"/>
          </p:cNvSpPr>
          <p:nvPr>
            <p:ph type="ftr" sz="quarter" idx="16"/>
          </p:nvPr>
        </p:nvSpPr>
        <p:spPr>
          <a:xfrm>
            <a:off x="7620000" y="381000"/>
            <a:ext cx="4570412" cy="304800"/>
          </a:xfrm>
        </p:spPr>
        <p:txBody>
          <a:bodyPr/>
          <a:lstStyle/>
          <a:p>
            <a:r>
              <a:rPr lang="en-US" dirty="0"/>
              <a:t>MAP TALKS</a:t>
            </a:r>
          </a:p>
        </p:txBody>
      </p:sp>
      <p:sp>
        <p:nvSpPr>
          <p:cNvPr id="3" name="TextBox 2">
            <a:extLst>
              <a:ext uri="{FF2B5EF4-FFF2-40B4-BE49-F238E27FC236}">
                <a16:creationId xmlns:a16="http://schemas.microsoft.com/office/drawing/2014/main" id="{63FA353F-9084-86E3-3CDC-5998708B56B6}"/>
              </a:ext>
            </a:extLst>
          </p:cNvPr>
          <p:cNvSpPr txBox="1"/>
          <p:nvPr/>
        </p:nvSpPr>
        <p:spPr>
          <a:xfrm>
            <a:off x="685800" y="338071"/>
            <a:ext cx="10820401" cy="821572"/>
          </a:xfrm>
          <a:prstGeom prst="rect">
            <a:avLst/>
          </a:prstGeom>
          <a:noFill/>
        </p:spPr>
        <p:txBody>
          <a:bodyPr wrap="square">
            <a:spAutoFit/>
          </a:bodyPr>
          <a:lstStyle/>
          <a:p>
            <a:pPr>
              <a:lnSpc>
                <a:spcPct val="107000"/>
              </a:lnSpc>
            </a:pP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3200" b="1" dirty="0">
                <a:latin typeface="Verdana" panose="020B0604030504040204" pitchFamily="34" charset="0"/>
                <a:ea typeface="Calibri" panose="020F0502020204030204" pitchFamily="34" charset="0"/>
                <a:cs typeface="Times New Roman" panose="02020603050405020304" pitchFamily="18" charset="0"/>
              </a:rPr>
              <a:t>Five portraits of community</a:t>
            </a:r>
            <a:endParaRPr lang="en-US" sz="20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descr="A picture containing text, room, gambling house&#10;&#10;Description automatically generated">
            <a:extLst>
              <a:ext uri="{FF2B5EF4-FFF2-40B4-BE49-F238E27FC236}">
                <a16:creationId xmlns:a16="http://schemas.microsoft.com/office/drawing/2014/main" id="{11798DD4-1CA1-2ABE-4940-95A7E4CDC4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0955" y="1238668"/>
            <a:ext cx="9990088" cy="3084011"/>
          </a:xfrm>
          <a:prstGeom prst="rect">
            <a:avLst/>
          </a:prstGeom>
        </p:spPr>
      </p:pic>
      <p:sp>
        <p:nvSpPr>
          <p:cNvPr id="7" name="TextBox 6">
            <a:extLst>
              <a:ext uri="{FF2B5EF4-FFF2-40B4-BE49-F238E27FC236}">
                <a16:creationId xmlns:a16="http://schemas.microsoft.com/office/drawing/2014/main" id="{5D18F199-8934-0AA6-06C0-5798B8833680}"/>
              </a:ext>
            </a:extLst>
          </p:cNvPr>
          <p:cNvSpPr txBox="1"/>
          <p:nvPr/>
        </p:nvSpPr>
        <p:spPr>
          <a:xfrm>
            <a:off x="685800" y="4586060"/>
            <a:ext cx="10668001" cy="800219"/>
          </a:xfrm>
          <a:prstGeom prst="rect">
            <a:avLst/>
          </a:prstGeom>
          <a:noFill/>
        </p:spPr>
        <p:txBody>
          <a:bodyPr wrap="square" rtlCol="0">
            <a:spAutoFit/>
          </a:bodyPr>
          <a:lstStyle/>
          <a:p>
            <a:pPr algn="ctr">
              <a:spcAft>
                <a:spcPts val="1200"/>
              </a:spcAft>
            </a:pPr>
            <a:r>
              <a:rPr lang="en-US" dirty="0">
                <a:latin typeface="Verdana" panose="020B0604030504040204" pitchFamily="34" charset="0"/>
                <a:ea typeface="Verdana" panose="020B0604030504040204" pitchFamily="34" charset="0"/>
              </a:rPr>
              <a:t>Today there are fewer groups which intentionally exclude disabilities </a:t>
            </a:r>
          </a:p>
          <a:p>
            <a:pPr algn="ctr"/>
            <a:r>
              <a:rPr lang="en-US" dirty="0">
                <a:latin typeface="Verdana" panose="020B0604030504040204" pitchFamily="34" charset="0"/>
                <a:ea typeface="Verdana" panose="020B0604030504040204" pitchFamily="34" charset="0"/>
              </a:rPr>
              <a:t>– Exclusion is often the natural outcome of </a:t>
            </a:r>
            <a:r>
              <a:rPr lang="en-US" i="1" dirty="0">
                <a:latin typeface="Verdana" panose="020B0604030504040204" pitchFamily="34" charset="0"/>
                <a:ea typeface="Verdana" panose="020B0604030504040204" pitchFamily="34" charset="0"/>
              </a:rPr>
              <a:t>unintentionality</a:t>
            </a:r>
            <a:r>
              <a:rPr lang="en-US" dirty="0">
                <a:latin typeface="Verdana" panose="020B0604030504040204" pitchFamily="34" charset="0"/>
                <a:ea typeface="Verdana" panose="020B0604030504040204" pitchFamily="34" charset="0"/>
              </a:rPr>
              <a:t>.</a:t>
            </a:r>
          </a:p>
        </p:txBody>
      </p:sp>
      <p:sp>
        <p:nvSpPr>
          <p:cNvPr id="16" name="TextBox 15">
            <a:extLst>
              <a:ext uri="{FF2B5EF4-FFF2-40B4-BE49-F238E27FC236}">
                <a16:creationId xmlns:a16="http://schemas.microsoft.com/office/drawing/2014/main" id="{28D37BAC-8488-707A-28D5-C6B36D8EC32C}"/>
              </a:ext>
            </a:extLst>
          </p:cNvPr>
          <p:cNvSpPr txBox="1"/>
          <p:nvPr/>
        </p:nvSpPr>
        <p:spPr>
          <a:xfrm>
            <a:off x="685799" y="285690"/>
            <a:ext cx="1827212" cy="400110"/>
          </a:xfrm>
          <a:prstGeom prst="rect">
            <a:avLst/>
          </a:prstGeom>
          <a:noFill/>
        </p:spPr>
        <p:txBody>
          <a:bodyPr wrap="square" rtlCol="0">
            <a:spAutoFit/>
          </a:bodyPr>
          <a:lstStyle/>
          <a:p>
            <a:r>
              <a:rPr lang="en-US" sz="2000" dirty="0">
                <a:latin typeface="Verdana" panose="020B0604030504040204" pitchFamily="34" charset="0"/>
                <a:ea typeface="Verdana" panose="020B0604030504040204" pitchFamily="34" charset="0"/>
              </a:rPr>
              <a:t>Erik Carter</a:t>
            </a:r>
          </a:p>
        </p:txBody>
      </p:sp>
    </p:spTree>
    <p:extLst>
      <p:ext uri="{BB962C8B-B14F-4D97-AF65-F5344CB8AC3E}">
        <p14:creationId xmlns:p14="http://schemas.microsoft.com/office/powerpoint/2010/main" val="2391928561"/>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E05431D4-619F-C530-7850-610847F556C1}"/>
              </a:ext>
            </a:extLst>
          </p:cNvPr>
          <p:cNvSpPr>
            <a:spLocks noGrp="1"/>
          </p:cNvSpPr>
          <p:nvPr>
            <p:ph type="dt" sz="half" idx="15"/>
          </p:nvPr>
        </p:nvSpPr>
        <p:spPr>
          <a:xfrm>
            <a:off x="2895601" y="6217921"/>
            <a:ext cx="6858000" cy="304799"/>
          </a:xfrm>
        </p:spPr>
        <p:txBody>
          <a:bodyPr/>
          <a:lstStyle/>
          <a:p>
            <a:r>
              <a:rPr lang="en-US" b="0" i="0" dirty="0">
                <a:effectLst/>
                <a:latin typeface="system-ui"/>
              </a:rPr>
              <a:t>For through him we both have access to the Father by one Spirit.  Ephesians 2:18</a:t>
            </a:r>
            <a:endParaRPr lang="en-US" dirty="0"/>
          </a:p>
        </p:txBody>
      </p:sp>
      <p:sp>
        <p:nvSpPr>
          <p:cNvPr id="6" name="Footer Placeholder 5">
            <a:extLst>
              <a:ext uri="{FF2B5EF4-FFF2-40B4-BE49-F238E27FC236}">
                <a16:creationId xmlns:a16="http://schemas.microsoft.com/office/drawing/2014/main" id="{9582F755-1BE5-8A6E-23B3-7AC7C8D40215}"/>
              </a:ext>
            </a:extLst>
          </p:cNvPr>
          <p:cNvSpPr>
            <a:spLocks noGrp="1"/>
          </p:cNvSpPr>
          <p:nvPr>
            <p:ph type="ftr" sz="quarter" idx="16"/>
          </p:nvPr>
        </p:nvSpPr>
        <p:spPr>
          <a:xfrm>
            <a:off x="7620000" y="381000"/>
            <a:ext cx="4570412" cy="304800"/>
          </a:xfrm>
        </p:spPr>
        <p:txBody>
          <a:bodyPr/>
          <a:lstStyle/>
          <a:p>
            <a:r>
              <a:rPr lang="en-US" dirty="0"/>
              <a:t>MAP TALKS</a:t>
            </a:r>
          </a:p>
        </p:txBody>
      </p:sp>
      <p:sp>
        <p:nvSpPr>
          <p:cNvPr id="3" name="TextBox 2">
            <a:extLst>
              <a:ext uri="{FF2B5EF4-FFF2-40B4-BE49-F238E27FC236}">
                <a16:creationId xmlns:a16="http://schemas.microsoft.com/office/drawing/2014/main" id="{33C1F06D-CB76-1FF3-A553-0B890E99F370}"/>
              </a:ext>
            </a:extLst>
          </p:cNvPr>
          <p:cNvSpPr txBox="1"/>
          <p:nvPr/>
        </p:nvSpPr>
        <p:spPr>
          <a:xfrm>
            <a:off x="1143000" y="838200"/>
            <a:ext cx="9906000" cy="4447308"/>
          </a:xfrm>
          <a:prstGeom prst="rect">
            <a:avLst/>
          </a:prstGeom>
          <a:noFill/>
        </p:spPr>
        <p:txBody>
          <a:bodyPr wrap="square">
            <a:spAutoFit/>
          </a:bodyPr>
          <a:lstStyle/>
          <a:p>
            <a:pPr>
              <a:lnSpc>
                <a:spcPct val="107000"/>
              </a:lnSpc>
            </a:pPr>
            <a:r>
              <a:rPr lang="en-US" sz="2800" b="1" dirty="0">
                <a:latin typeface="Verdana" panose="020B0604030504040204" pitchFamily="34" charset="0"/>
                <a:ea typeface="Calibri" panose="020F0502020204030204" pitchFamily="34" charset="0"/>
                <a:cs typeface="Times New Roman" panose="02020603050405020304" pitchFamily="18" charset="0"/>
              </a:rPr>
              <a:t>4) Inclusion - Ministry with</a:t>
            </a:r>
          </a:p>
          <a:p>
            <a:pPr>
              <a:lnSpc>
                <a:spcPct val="107000"/>
              </a:lnSpc>
            </a:pP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914400" lvl="1" indent="-457200">
              <a:lnSpc>
                <a:spcPct val="107000"/>
              </a:lnSpc>
              <a:buFont typeface="Arial" panose="020B0604020202020204" pitchFamily="34" charset="0"/>
              <a:buChar char="•"/>
            </a:pPr>
            <a:r>
              <a:rPr lang="en-US" sz="2800" dirty="0">
                <a:latin typeface="Verdana" panose="020B0604030504040204" pitchFamily="34" charset="0"/>
                <a:ea typeface="Calibri" panose="020F0502020204030204" pitchFamily="34" charset="0"/>
                <a:cs typeface="Times New Roman" panose="02020603050405020304" pitchFamily="18" charset="0"/>
              </a:rPr>
              <a:t>Inclusion means ensuring individuals with disabilities are encouraged and supported to participate in the same breadth of church experiences as anyone else.</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914400" lvl="1" indent="-457200">
              <a:lnSpc>
                <a:spcPct val="107000"/>
              </a:lnSpc>
              <a:buFont typeface="Arial" panose="020B0604020202020204" pitchFamily="34" charset="0"/>
              <a:buChar char="•"/>
            </a:pPr>
            <a:r>
              <a:rPr lang="en-US" sz="2800" dirty="0">
                <a:latin typeface="Verdana" panose="020B0604030504040204" pitchFamily="34" charset="0"/>
                <a:ea typeface="Calibri" panose="020F0502020204030204" pitchFamily="34" charset="0"/>
                <a:cs typeface="Times New Roman" panose="02020603050405020304" pitchFamily="18" charset="0"/>
              </a:rPr>
              <a:t>Grounded in core theological beliefs. </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914400" lvl="1" indent="-457200">
              <a:lnSpc>
                <a:spcPct val="107000"/>
              </a:lnSpc>
              <a:spcAft>
                <a:spcPts val="800"/>
              </a:spcAft>
              <a:buFont typeface="Arial" panose="020B0604020202020204" pitchFamily="34" charset="0"/>
              <a:buChar char="•"/>
            </a:pPr>
            <a:r>
              <a:rPr lang="en-US" sz="2800" dirty="0">
                <a:latin typeface="Verdana" panose="020B0604030504040204" pitchFamily="34" charset="0"/>
                <a:ea typeface="Calibri" panose="020F0502020204030204" pitchFamily="34" charset="0"/>
                <a:cs typeface="Times New Roman" panose="02020603050405020304" pitchFamily="18" charset="0"/>
              </a:rPr>
              <a:t>More naturally done in smaller congregations- seen as "taking care of __, to be a part of the community. </a:t>
            </a:r>
            <a:endParaRPr lang="en-US" sz="2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44828302"/>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E05431D4-619F-C530-7850-610847F556C1}"/>
              </a:ext>
            </a:extLst>
          </p:cNvPr>
          <p:cNvSpPr>
            <a:spLocks noGrp="1"/>
          </p:cNvSpPr>
          <p:nvPr>
            <p:ph type="dt" sz="half" idx="15"/>
          </p:nvPr>
        </p:nvSpPr>
        <p:spPr>
          <a:xfrm>
            <a:off x="2895601" y="6217921"/>
            <a:ext cx="6858000" cy="304799"/>
          </a:xfrm>
        </p:spPr>
        <p:txBody>
          <a:bodyPr/>
          <a:lstStyle/>
          <a:p>
            <a:r>
              <a:rPr lang="en-US" b="0" i="0" dirty="0">
                <a:effectLst/>
                <a:latin typeface="system-ui"/>
              </a:rPr>
              <a:t>For through him we both have access to the Father by one Spirit.  Ephesians 2:18</a:t>
            </a:r>
            <a:endParaRPr lang="en-US" dirty="0"/>
          </a:p>
        </p:txBody>
      </p:sp>
      <p:sp>
        <p:nvSpPr>
          <p:cNvPr id="6" name="Footer Placeholder 5">
            <a:extLst>
              <a:ext uri="{FF2B5EF4-FFF2-40B4-BE49-F238E27FC236}">
                <a16:creationId xmlns:a16="http://schemas.microsoft.com/office/drawing/2014/main" id="{9582F755-1BE5-8A6E-23B3-7AC7C8D40215}"/>
              </a:ext>
            </a:extLst>
          </p:cNvPr>
          <p:cNvSpPr>
            <a:spLocks noGrp="1"/>
          </p:cNvSpPr>
          <p:nvPr>
            <p:ph type="ftr" sz="quarter" idx="16"/>
          </p:nvPr>
        </p:nvSpPr>
        <p:spPr>
          <a:xfrm>
            <a:off x="7620000" y="381000"/>
            <a:ext cx="4570412" cy="304800"/>
          </a:xfrm>
        </p:spPr>
        <p:txBody>
          <a:bodyPr/>
          <a:lstStyle/>
          <a:p>
            <a:r>
              <a:rPr lang="en-US" dirty="0"/>
              <a:t>MAP TALKS</a:t>
            </a:r>
          </a:p>
        </p:txBody>
      </p:sp>
      <p:sp>
        <p:nvSpPr>
          <p:cNvPr id="3" name="TextBox 2">
            <a:extLst>
              <a:ext uri="{FF2B5EF4-FFF2-40B4-BE49-F238E27FC236}">
                <a16:creationId xmlns:a16="http://schemas.microsoft.com/office/drawing/2014/main" id="{440D0F9E-23AD-2659-904B-3FE4E9772E76}"/>
              </a:ext>
            </a:extLst>
          </p:cNvPr>
          <p:cNvSpPr txBox="1"/>
          <p:nvPr/>
        </p:nvSpPr>
        <p:spPr>
          <a:xfrm>
            <a:off x="1181100" y="914400"/>
            <a:ext cx="9829800" cy="3953390"/>
          </a:xfrm>
          <a:prstGeom prst="rect">
            <a:avLst/>
          </a:prstGeom>
          <a:noFill/>
        </p:spPr>
        <p:txBody>
          <a:bodyPr wrap="square">
            <a:spAutoFit/>
          </a:bodyPr>
          <a:lstStyle/>
          <a:p>
            <a:pPr>
              <a:lnSpc>
                <a:spcPct val="107000"/>
              </a:lnSpc>
            </a:pPr>
            <a:r>
              <a:rPr lang="en-US" sz="2800" b="1" dirty="0">
                <a:latin typeface="Verdana" panose="020B0604030504040204" pitchFamily="34" charset="0"/>
                <a:ea typeface="Calibri" panose="020F0502020204030204" pitchFamily="34" charset="0"/>
                <a:cs typeface="Times New Roman" panose="02020603050405020304" pitchFamily="18" charset="0"/>
              </a:rPr>
              <a:t>5) Belonging – Ministry With and By</a:t>
            </a:r>
            <a:endParaRPr lang="en-US" sz="2800" dirty="0">
              <a:latin typeface="Verdana" panose="020B0604030504040204" pitchFamily="34" charset="0"/>
              <a:ea typeface="Calibri" panose="020F0502020204030204" pitchFamily="34" charset="0"/>
              <a:cs typeface="Times New Roman" panose="02020603050405020304" pitchFamily="18" charset="0"/>
            </a:endParaRPr>
          </a:p>
          <a:p>
            <a:pPr>
              <a:lnSpc>
                <a:spcPct val="107000"/>
              </a:lnSpc>
            </a:pP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buFont typeface="Symbol" panose="05050102010706020507" pitchFamily="18" charset="2"/>
              <a:buChar char=""/>
            </a:pPr>
            <a:r>
              <a:rPr lang="en-US" sz="2800" dirty="0">
                <a:latin typeface="Verdana" panose="020B0604030504040204" pitchFamily="34" charset="0"/>
                <a:ea typeface="Calibri" panose="020F0502020204030204" pitchFamily="34" charset="0"/>
                <a:cs typeface="Times New Roman" panose="02020603050405020304" pitchFamily="18" charset="0"/>
              </a:rPr>
              <a:t>Lives are shared &amp; mutual friendships form.</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buFont typeface="Symbol" panose="05050102010706020507" pitchFamily="18" charset="2"/>
              <a:buChar char=""/>
            </a:pPr>
            <a:r>
              <a:rPr lang="en-US" sz="2800" dirty="0">
                <a:latin typeface="Verdana" panose="020B0604030504040204" pitchFamily="34" charset="0"/>
                <a:ea typeface="Calibri" panose="020F0502020204030204" pitchFamily="34" charset="0"/>
                <a:cs typeface="Times New Roman" panose="02020603050405020304" pitchFamily="18" charset="0"/>
              </a:rPr>
              <a:t>“Like anyone else, individuals with disabilities have God-given gifts and compelling friendships that are needed by others within the congregation.” </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Symbol" panose="05050102010706020507" pitchFamily="18" charset="2"/>
              <a:buChar char=""/>
            </a:pPr>
            <a:r>
              <a:rPr lang="en-US" sz="2800" dirty="0">
                <a:latin typeface="Verdana" panose="020B0604030504040204" pitchFamily="34" charset="0"/>
                <a:ea typeface="Calibri" panose="020F0502020204030204" pitchFamily="34" charset="0"/>
                <a:cs typeface="Times New Roman" panose="02020603050405020304" pitchFamily="18" charset="0"/>
              </a:rPr>
              <a:t>“A divided body is diminished, for every part needs every other part.” (Carter p6)</a:t>
            </a:r>
            <a:endParaRPr lang="en-US" sz="2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76146538"/>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E05431D4-619F-C530-7850-610847F556C1}"/>
              </a:ext>
            </a:extLst>
          </p:cNvPr>
          <p:cNvSpPr>
            <a:spLocks noGrp="1"/>
          </p:cNvSpPr>
          <p:nvPr>
            <p:ph type="dt" sz="half" idx="15"/>
          </p:nvPr>
        </p:nvSpPr>
        <p:spPr>
          <a:xfrm>
            <a:off x="2895601" y="6217921"/>
            <a:ext cx="6858000" cy="304799"/>
          </a:xfrm>
        </p:spPr>
        <p:txBody>
          <a:bodyPr/>
          <a:lstStyle/>
          <a:p>
            <a:r>
              <a:rPr lang="en-US" b="0" i="0" dirty="0">
                <a:effectLst/>
                <a:latin typeface="system-ui"/>
              </a:rPr>
              <a:t>For through him we both have access to the Father by one Spirit.  Ephesians 2:18</a:t>
            </a:r>
            <a:endParaRPr lang="en-US" dirty="0"/>
          </a:p>
        </p:txBody>
      </p:sp>
      <p:sp>
        <p:nvSpPr>
          <p:cNvPr id="6" name="Footer Placeholder 5">
            <a:extLst>
              <a:ext uri="{FF2B5EF4-FFF2-40B4-BE49-F238E27FC236}">
                <a16:creationId xmlns:a16="http://schemas.microsoft.com/office/drawing/2014/main" id="{9582F755-1BE5-8A6E-23B3-7AC7C8D40215}"/>
              </a:ext>
            </a:extLst>
          </p:cNvPr>
          <p:cNvSpPr>
            <a:spLocks noGrp="1"/>
          </p:cNvSpPr>
          <p:nvPr>
            <p:ph type="ftr" sz="quarter" idx="16"/>
          </p:nvPr>
        </p:nvSpPr>
        <p:spPr>
          <a:xfrm>
            <a:off x="7620000" y="381000"/>
            <a:ext cx="4570412" cy="304800"/>
          </a:xfrm>
        </p:spPr>
        <p:txBody>
          <a:bodyPr/>
          <a:lstStyle/>
          <a:p>
            <a:r>
              <a:rPr lang="en-US" dirty="0"/>
              <a:t>MAP TALKS</a:t>
            </a:r>
          </a:p>
        </p:txBody>
      </p:sp>
      <p:sp>
        <p:nvSpPr>
          <p:cNvPr id="3" name="TextBox 2">
            <a:extLst>
              <a:ext uri="{FF2B5EF4-FFF2-40B4-BE49-F238E27FC236}">
                <a16:creationId xmlns:a16="http://schemas.microsoft.com/office/drawing/2014/main" id="{63FA353F-9084-86E3-3CDC-5998708B56B6}"/>
              </a:ext>
            </a:extLst>
          </p:cNvPr>
          <p:cNvSpPr txBox="1"/>
          <p:nvPr/>
        </p:nvSpPr>
        <p:spPr>
          <a:xfrm>
            <a:off x="685800" y="338072"/>
            <a:ext cx="10820401" cy="1490729"/>
          </a:xfrm>
          <a:prstGeom prst="rect">
            <a:avLst/>
          </a:prstGeom>
          <a:noFill/>
        </p:spPr>
        <p:txBody>
          <a:bodyPr wrap="square">
            <a:spAutoFit/>
          </a:bodyPr>
          <a:lstStyle/>
          <a:p>
            <a:pPr>
              <a:lnSpc>
                <a:spcPct val="107000"/>
              </a:lnSpc>
            </a:pP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3200" b="1" dirty="0">
                <a:latin typeface="Verdana" panose="020B0604030504040204" pitchFamily="34" charset="0"/>
                <a:ea typeface="Calibri" panose="020F0502020204030204" pitchFamily="34" charset="0"/>
                <a:cs typeface="Times New Roman" panose="02020603050405020304" pitchFamily="18" charset="0"/>
              </a:rPr>
              <a:t>Five portraits of community</a:t>
            </a:r>
            <a:r>
              <a:rPr lang="en-US" sz="3200" dirty="0">
                <a:latin typeface="Verdana" panose="020B0604030504040204" pitchFamily="34" charset="0"/>
                <a:ea typeface="Calibri" panose="020F0502020204030204" pitchFamily="34" charset="0"/>
                <a:cs typeface="Times New Roman" panose="02020603050405020304" pitchFamily="18" charset="0"/>
              </a:rPr>
              <a:t> </a:t>
            </a:r>
            <a:r>
              <a:rPr lang="en-US" sz="2000" dirty="0">
                <a:latin typeface="Verdana" panose="020B0604030504040204" pitchFamily="34" charset="0"/>
                <a:ea typeface="Calibri" panose="020F0502020204030204" pitchFamily="34" charset="0"/>
                <a:cs typeface="Times New Roman" panose="02020603050405020304" pitchFamily="18" charset="0"/>
              </a:rPr>
              <a:t>observed in society and reflected in the current landscape of disability and ministry within the contemporary church.</a:t>
            </a:r>
            <a:endParaRPr lang="en-US" sz="20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descr="A picture containing text, room, gambling house&#10;&#10;Description automatically generated">
            <a:extLst>
              <a:ext uri="{FF2B5EF4-FFF2-40B4-BE49-F238E27FC236}">
                <a16:creationId xmlns:a16="http://schemas.microsoft.com/office/drawing/2014/main" id="{11798DD4-1CA1-2ABE-4940-95A7E4CDC4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0956" y="2783390"/>
            <a:ext cx="9990088" cy="3084011"/>
          </a:xfrm>
          <a:prstGeom prst="rect">
            <a:avLst/>
          </a:prstGeom>
        </p:spPr>
      </p:pic>
      <p:sp>
        <p:nvSpPr>
          <p:cNvPr id="7" name="TextBox 6">
            <a:extLst>
              <a:ext uri="{FF2B5EF4-FFF2-40B4-BE49-F238E27FC236}">
                <a16:creationId xmlns:a16="http://schemas.microsoft.com/office/drawing/2014/main" id="{5D18F199-8934-0AA6-06C0-5798B8833680}"/>
              </a:ext>
            </a:extLst>
          </p:cNvPr>
          <p:cNvSpPr txBox="1"/>
          <p:nvPr/>
        </p:nvSpPr>
        <p:spPr>
          <a:xfrm>
            <a:off x="1440211" y="2000074"/>
            <a:ext cx="1524001" cy="646331"/>
          </a:xfrm>
          <a:prstGeom prst="rect">
            <a:avLst/>
          </a:prstGeom>
          <a:noFill/>
        </p:spPr>
        <p:txBody>
          <a:bodyPr wrap="square" rtlCol="0">
            <a:spAutoFit/>
          </a:bodyPr>
          <a:lstStyle/>
          <a:p>
            <a:pPr algn="ctr"/>
            <a:r>
              <a:rPr lang="en-US" dirty="0">
                <a:latin typeface="Verdana" panose="020B0604030504040204" pitchFamily="34" charset="0"/>
                <a:ea typeface="Verdana" panose="020B0604030504040204" pitchFamily="34" charset="0"/>
              </a:rPr>
              <a:t>Ministry apart</a:t>
            </a:r>
          </a:p>
        </p:txBody>
      </p:sp>
      <p:sp>
        <p:nvSpPr>
          <p:cNvPr id="9" name="TextBox 8">
            <a:extLst>
              <a:ext uri="{FF2B5EF4-FFF2-40B4-BE49-F238E27FC236}">
                <a16:creationId xmlns:a16="http://schemas.microsoft.com/office/drawing/2014/main" id="{8B016347-2829-057E-68DA-351398EE00E5}"/>
              </a:ext>
            </a:extLst>
          </p:cNvPr>
          <p:cNvSpPr txBox="1"/>
          <p:nvPr/>
        </p:nvSpPr>
        <p:spPr>
          <a:xfrm>
            <a:off x="3276600" y="2000074"/>
            <a:ext cx="1524001" cy="732829"/>
          </a:xfrm>
          <a:prstGeom prst="rect">
            <a:avLst/>
          </a:prstGeom>
          <a:noFill/>
        </p:spPr>
        <p:txBody>
          <a:bodyPr wrap="square">
            <a:spAutoFit/>
          </a:bodyPr>
          <a:lstStyle/>
          <a:p>
            <a:pPr algn="ctr" defTabSz="1199693">
              <a:defRPr/>
            </a:pPr>
            <a:r>
              <a:rPr lang="en-US" sz="2362" dirty="0">
                <a:solidFill>
                  <a:srgbClr val="4E4E4F"/>
                </a:solidFill>
                <a:latin typeface="Verdana" panose="020B0604030504040204" pitchFamily="34" charset="0"/>
                <a:ea typeface="Verdana" panose="020B0604030504040204" pitchFamily="34" charset="0"/>
              </a:rPr>
              <a:t>Ministry </a:t>
            </a:r>
            <a:r>
              <a:rPr lang="en-US" dirty="0">
                <a:solidFill>
                  <a:srgbClr val="4E4E4F"/>
                </a:solidFill>
                <a:latin typeface="Verdana" panose="020B0604030504040204" pitchFamily="34" charset="0"/>
                <a:ea typeface="Verdana" panose="020B0604030504040204" pitchFamily="34" charset="0"/>
              </a:rPr>
              <a:t>to</a:t>
            </a:r>
            <a:endParaRPr lang="en-US" sz="2362" dirty="0">
              <a:solidFill>
                <a:srgbClr val="4E4E4F"/>
              </a:solidFill>
              <a:latin typeface="Verdana" panose="020B0604030504040204" pitchFamily="34" charset="0"/>
              <a:ea typeface="Verdana" panose="020B0604030504040204" pitchFamily="34" charset="0"/>
            </a:endParaRPr>
          </a:p>
        </p:txBody>
      </p:sp>
      <p:sp>
        <p:nvSpPr>
          <p:cNvPr id="11" name="TextBox 10">
            <a:extLst>
              <a:ext uri="{FF2B5EF4-FFF2-40B4-BE49-F238E27FC236}">
                <a16:creationId xmlns:a16="http://schemas.microsoft.com/office/drawing/2014/main" id="{FC5C4863-DC32-B503-A482-CC6DF73E2387}"/>
              </a:ext>
            </a:extLst>
          </p:cNvPr>
          <p:cNvSpPr txBox="1"/>
          <p:nvPr/>
        </p:nvSpPr>
        <p:spPr>
          <a:xfrm>
            <a:off x="4955774" y="2000074"/>
            <a:ext cx="1827212" cy="732829"/>
          </a:xfrm>
          <a:prstGeom prst="rect">
            <a:avLst/>
          </a:prstGeom>
          <a:noFill/>
        </p:spPr>
        <p:txBody>
          <a:bodyPr wrap="square">
            <a:spAutoFit/>
          </a:bodyPr>
          <a:lstStyle/>
          <a:p>
            <a:pPr algn="ctr" defTabSz="1199693">
              <a:defRPr/>
            </a:pPr>
            <a:r>
              <a:rPr lang="en-US" sz="2362" dirty="0">
                <a:solidFill>
                  <a:srgbClr val="4E4E4F"/>
                </a:solidFill>
                <a:latin typeface="Verdana" panose="020B0604030504040204" pitchFamily="34" charset="0"/>
                <a:ea typeface="Verdana" panose="020B0604030504040204" pitchFamily="34" charset="0"/>
              </a:rPr>
              <a:t>Ministry </a:t>
            </a:r>
            <a:r>
              <a:rPr lang="en-US" dirty="0">
                <a:solidFill>
                  <a:srgbClr val="4E4E4F"/>
                </a:solidFill>
                <a:latin typeface="Verdana" panose="020B0604030504040204" pitchFamily="34" charset="0"/>
                <a:ea typeface="Verdana" panose="020B0604030504040204" pitchFamily="34" charset="0"/>
              </a:rPr>
              <a:t>among</a:t>
            </a:r>
            <a:endParaRPr lang="en-US" sz="2362" dirty="0">
              <a:solidFill>
                <a:srgbClr val="4E4E4F"/>
              </a:solidFill>
              <a:latin typeface="Verdana" panose="020B0604030504040204" pitchFamily="34" charset="0"/>
              <a:ea typeface="Verdana" panose="020B0604030504040204" pitchFamily="34" charset="0"/>
            </a:endParaRPr>
          </a:p>
        </p:txBody>
      </p:sp>
      <p:sp>
        <p:nvSpPr>
          <p:cNvPr id="13" name="TextBox 12">
            <a:extLst>
              <a:ext uri="{FF2B5EF4-FFF2-40B4-BE49-F238E27FC236}">
                <a16:creationId xmlns:a16="http://schemas.microsoft.com/office/drawing/2014/main" id="{B48418CB-1B5A-63F9-477E-678EED18664C}"/>
              </a:ext>
            </a:extLst>
          </p:cNvPr>
          <p:cNvSpPr txBox="1"/>
          <p:nvPr/>
        </p:nvSpPr>
        <p:spPr>
          <a:xfrm>
            <a:off x="6805461" y="2000074"/>
            <a:ext cx="1827212" cy="732829"/>
          </a:xfrm>
          <a:prstGeom prst="rect">
            <a:avLst/>
          </a:prstGeom>
          <a:noFill/>
        </p:spPr>
        <p:txBody>
          <a:bodyPr wrap="square">
            <a:spAutoFit/>
          </a:bodyPr>
          <a:lstStyle/>
          <a:p>
            <a:pPr algn="ctr" defTabSz="1199693">
              <a:defRPr/>
            </a:pPr>
            <a:r>
              <a:rPr lang="en-US" sz="2362" dirty="0">
                <a:solidFill>
                  <a:srgbClr val="4E4E4F"/>
                </a:solidFill>
                <a:latin typeface="Verdana" panose="020B0604030504040204" pitchFamily="34" charset="0"/>
                <a:ea typeface="Verdana" panose="020B0604030504040204" pitchFamily="34" charset="0"/>
              </a:rPr>
              <a:t>Ministry </a:t>
            </a:r>
            <a:r>
              <a:rPr lang="en-US" dirty="0">
                <a:solidFill>
                  <a:srgbClr val="4E4E4F"/>
                </a:solidFill>
                <a:latin typeface="Verdana" panose="020B0604030504040204" pitchFamily="34" charset="0"/>
                <a:ea typeface="Verdana" panose="020B0604030504040204" pitchFamily="34" charset="0"/>
              </a:rPr>
              <a:t>with</a:t>
            </a:r>
            <a:endParaRPr lang="en-US" sz="2362" dirty="0">
              <a:solidFill>
                <a:srgbClr val="4E4E4F"/>
              </a:solidFill>
              <a:latin typeface="Verdana" panose="020B0604030504040204" pitchFamily="34" charset="0"/>
              <a:ea typeface="Verdana" panose="020B0604030504040204" pitchFamily="34" charset="0"/>
            </a:endParaRPr>
          </a:p>
        </p:txBody>
      </p:sp>
      <p:sp>
        <p:nvSpPr>
          <p:cNvPr id="15" name="TextBox 14">
            <a:extLst>
              <a:ext uri="{FF2B5EF4-FFF2-40B4-BE49-F238E27FC236}">
                <a16:creationId xmlns:a16="http://schemas.microsoft.com/office/drawing/2014/main" id="{4CC651B1-80D4-B9DF-B5AB-6F2F34E46775}"/>
              </a:ext>
            </a:extLst>
          </p:cNvPr>
          <p:cNvSpPr txBox="1"/>
          <p:nvPr/>
        </p:nvSpPr>
        <p:spPr>
          <a:xfrm>
            <a:off x="8763000" y="2000074"/>
            <a:ext cx="1827212" cy="819327"/>
          </a:xfrm>
          <a:prstGeom prst="rect">
            <a:avLst/>
          </a:prstGeom>
          <a:noFill/>
        </p:spPr>
        <p:txBody>
          <a:bodyPr wrap="square">
            <a:spAutoFit/>
          </a:bodyPr>
          <a:lstStyle/>
          <a:p>
            <a:pPr algn="ctr" defTabSz="1199693">
              <a:defRPr/>
            </a:pPr>
            <a:r>
              <a:rPr lang="en-US" sz="2362" dirty="0">
                <a:solidFill>
                  <a:srgbClr val="4E4E4F"/>
                </a:solidFill>
                <a:latin typeface="Verdana" panose="020B0604030504040204" pitchFamily="34" charset="0"/>
                <a:ea typeface="Verdana" panose="020B0604030504040204" pitchFamily="34" charset="0"/>
              </a:rPr>
              <a:t>Ministry with &amp; by</a:t>
            </a:r>
          </a:p>
        </p:txBody>
      </p:sp>
      <p:sp>
        <p:nvSpPr>
          <p:cNvPr id="16" name="TextBox 15">
            <a:extLst>
              <a:ext uri="{FF2B5EF4-FFF2-40B4-BE49-F238E27FC236}">
                <a16:creationId xmlns:a16="http://schemas.microsoft.com/office/drawing/2014/main" id="{28D37BAC-8488-707A-28D5-C6B36D8EC32C}"/>
              </a:ext>
            </a:extLst>
          </p:cNvPr>
          <p:cNvSpPr txBox="1"/>
          <p:nvPr/>
        </p:nvSpPr>
        <p:spPr>
          <a:xfrm>
            <a:off x="685799" y="285690"/>
            <a:ext cx="1827212" cy="400110"/>
          </a:xfrm>
          <a:prstGeom prst="rect">
            <a:avLst/>
          </a:prstGeom>
          <a:noFill/>
        </p:spPr>
        <p:txBody>
          <a:bodyPr wrap="square" rtlCol="0">
            <a:spAutoFit/>
          </a:bodyPr>
          <a:lstStyle/>
          <a:p>
            <a:r>
              <a:rPr lang="en-US" sz="2000" dirty="0">
                <a:latin typeface="Verdana" panose="020B0604030504040204" pitchFamily="34" charset="0"/>
                <a:ea typeface="Verdana" panose="020B0604030504040204" pitchFamily="34" charset="0"/>
              </a:rPr>
              <a:t>Erik Carter</a:t>
            </a:r>
          </a:p>
        </p:txBody>
      </p:sp>
    </p:spTree>
    <p:extLst>
      <p:ext uri="{BB962C8B-B14F-4D97-AF65-F5344CB8AC3E}">
        <p14:creationId xmlns:p14="http://schemas.microsoft.com/office/powerpoint/2010/main" val="1085995146"/>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11313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73AB9-2BAC-A9A6-E20E-867D9CE3B992}"/>
              </a:ext>
            </a:extLst>
          </p:cNvPr>
          <p:cNvSpPr>
            <a:spLocks noGrp="1"/>
          </p:cNvSpPr>
          <p:nvPr>
            <p:ph type="title"/>
          </p:nvPr>
        </p:nvSpPr>
        <p:spPr/>
        <p:txBody>
          <a:bodyPr/>
          <a:lstStyle/>
          <a:p>
            <a:br>
              <a:rPr lang="en-US" dirty="0">
                <a:latin typeface="Verdana" panose="020B0604030504040204" pitchFamily="34" charset="0"/>
                <a:ea typeface="Verdana" panose="020B0604030504040204" pitchFamily="34" charset="0"/>
              </a:rPr>
            </a:br>
            <a:endParaRPr lang="en-US" dirty="0">
              <a:latin typeface="Verdana" panose="020B0604030504040204" pitchFamily="34" charset="0"/>
              <a:ea typeface="Verdana" panose="020B0604030504040204" pitchFamily="34" charset="0"/>
            </a:endParaRPr>
          </a:p>
        </p:txBody>
      </p:sp>
      <p:sp>
        <p:nvSpPr>
          <p:cNvPr id="3" name="Text Placeholder 2">
            <a:extLst>
              <a:ext uri="{FF2B5EF4-FFF2-40B4-BE49-F238E27FC236}">
                <a16:creationId xmlns:a16="http://schemas.microsoft.com/office/drawing/2014/main" id="{EE12D1DC-E6EF-E875-8CF1-676CD99EAE5A}"/>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9218222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11313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E80C8-4086-7842-2FE4-4ED72CBBC5EC}"/>
              </a:ext>
            </a:extLst>
          </p:cNvPr>
          <p:cNvSpPr>
            <a:spLocks noGrp="1"/>
          </p:cNvSpPr>
          <p:nvPr>
            <p:ph type="title"/>
          </p:nvPr>
        </p:nvSpPr>
        <p:spPr/>
        <p:txBody>
          <a:bodyPr>
            <a:normAutofit/>
          </a:bodyPr>
          <a:lstStyle/>
          <a:p>
            <a:r>
              <a:rPr lang="en-US" sz="4800" dirty="0">
                <a:latin typeface="Verdana" panose="020B0604030504040204" pitchFamily="34" charset="0"/>
                <a:ea typeface="Verdana" panose="020B0604030504040204" pitchFamily="34" charset="0"/>
              </a:rPr>
              <a:t>Access Leadership Network</a:t>
            </a:r>
            <a:endParaRPr lang="en-US" sz="4800" dirty="0"/>
          </a:p>
        </p:txBody>
      </p:sp>
      <p:sp>
        <p:nvSpPr>
          <p:cNvPr id="3" name="Content Placeholder 2">
            <a:extLst>
              <a:ext uri="{FF2B5EF4-FFF2-40B4-BE49-F238E27FC236}">
                <a16:creationId xmlns:a16="http://schemas.microsoft.com/office/drawing/2014/main" id="{C208C485-B537-CE05-49FE-F38F2CBAD1AD}"/>
              </a:ext>
            </a:extLst>
          </p:cNvPr>
          <p:cNvSpPr>
            <a:spLocks noGrp="1"/>
          </p:cNvSpPr>
          <p:nvPr>
            <p:ph sz="half" idx="1"/>
          </p:nvPr>
        </p:nvSpPr>
        <p:spPr>
          <a:xfrm>
            <a:off x="838199" y="2327566"/>
            <a:ext cx="10792326" cy="3349334"/>
          </a:xfrm>
        </p:spPr>
        <p:txBody>
          <a:bodyPr>
            <a:normAutofit/>
          </a:bodyPr>
          <a:lstStyle/>
          <a:p>
            <a:pPr marL="0" indent="0">
              <a:spcBef>
                <a:spcPts val="3000"/>
              </a:spcBef>
              <a:buNone/>
            </a:pPr>
            <a:r>
              <a:rPr lang="en-US" sz="3600" dirty="0">
                <a:latin typeface="Verdana" panose="020B0604030504040204" pitchFamily="34" charset="0"/>
                <a:ea typeface="Verdana" panose="020B0604030504040204" pitchFamily="34" charset="0"/>
              </a:rPr>
              <a:t>Kathy Ayres – Coordinator</a:t>
            </a:r>
          </a:p>
          <a:p>
            <a:pPr marL="0" indent="0">
              <a:spcBef>
                <a:spcPts val="3000"/>
              </a:spcBef>
              <a:buNone/>
            </a:pPr>
            <a:r>
              <a:rPr lang="en-US" sz="3600" dirty="0">
                <a:latin typeface="Verdana" panose="020B0604030504040204" pitchFamily="34" charset="0"/>
                <a:ea typeface="Verdana" panose="020B0604030504040204" pitchFamily="34" charset="0"/>
              </a:rPr>
              <a:t>Jody Farmer – Training Team</a:t>
            </a:r>
          </a:p>
          <a:p>
            <a:pPr marL="0" indent="0">
              <a:spcBef>
                <a:spcPts val="3000"/>
              </a:spcBef>
              <a:buNone/>
            </a:pPr>
            <a:r>
              <a:rPr lang="en-US" sz="3600" dirty="0">
                <a:latin typeface="Verdana" panose="020B0604030504040204" pitchFamily="34" charset="0"/>
                <a:ea typeface="Verdana" panose="020B0604030504040204" pitchFamily="34" charset="0"/>
              </a:rPr>
              <a:t>Dr. Elena Rhodes – Training Team</a:t>
            </a:r>
          </a:p>
          <a:p>
            <a:pPr marL="0" indent="0">
              <a:spcBef>
                <a:spcPts val="3000"/>
              </a:spcBef>
              <a:buNone/>
            </a:pPr>
            <a:endParaRPr lang="en-US" sz="3600" dirty="0">
              <a:latin typeface="Verdana" panose="020B0604030504040204" pitchFamily="34" charset="0"/>
              <a:ea typeface="Verdana" panose="020B0604030504040204" pitchFamily="34" charset="0"/>
            </a:endParaRPr>
          </a:p>
          <a:p>
            <a:endParaRPr lang="en-US" sz="3600" dirty="0">
              <a:latin typeface="Verdana" panose="020B0604030504040204" pitchFamily="34" charset="0"/>
              <a:ea typeface="Verdana" panose="020B0604030504040204" pitchFamily="34" charset="0"/>
            </a:endParaRPr>
          </a:p>
          <a:p>
            <a:pPr marL="0" indent="0">
              <a:buNone/>
            </a:pPr>
            <a:endParaRPr lang="en-US" sz="3600" dirty="0">
              <a:latin typeface="Verdana" panose="020B0604030504040204" pitchFamily="34" charset="0"/>
              <a:ea typeface="Verdana" panose="020B0604030504040204" pitchFamily="34" charset="0"/>
            </a:endParaRPr>
          </a:p>
        </p:txBody>
      </p:sp>
      <p:sp>
        <p:nvSpPr>
          <p:cNvPr id="5" name="TextBox 4">
            <a:extLst>
              <a:ext uri="{FF2B5EF4-FFF2-40B4-BE49-F238E27FC236}">
                <a16:creationId xmlns:a16="http://schemas.microsoft.com/office/drawing/2014/main" id="{7CBBAD8F-727A-6576-073D-10D354BE0036}"/>
              </a:ext>
            </a:extLst>
          </p:cNvPr>
          <p:cNvSpPr txBox="1"/>
          <p:nvPr/>
        </p:nvSpPr>
        <p:spPr>
          <a:xfrm>
            <a:off x="561474" y="6123909"/>
            <a:ext cx="10792326" cy="677108"/>
          </a:xfrm>
          <a:prstGeom prst="rect">
            <a:avLst/>
          </a:prstGeom>
          <a:noFill/>
        </p:spPr>
        <p:txBody>
          <a:bodyPr wrap="square" rtlCol="0">
            <a:spAutoFit/>
          </a:bodyPr>
          <a:lstStyle/>
          <a:p>
            <a:r>
              <a:rPr lang="en-US" sz="2000" b="0" i="0" dirty="0">
                <a:effectLst/>
                <a:latin typeface="Verdana" panose="020B0604030504040204" pitchFamily="34" charset="0"/>
                <a:ea typeface="Verdana" panose="020B0604030504040204" pitchFamily="34" charset="0"/>
              </a:rPr>
              <a:t>For through him we both have access to the Father by one Spirit.  Ephesians 2:18</a:t>
            </a:r>
            <a:endParaRPr lang="en-US" sz="2000" dirty="0">
              <a:latin typeface="Verdana" panose="020B0604030504040204" pitchFamily="34" charset="0"/>
              <a:ea typeface="Verdana" panose="020B0604030504040204" pitchFamily="34" charset="0"/>
            </a:endParaRPr>
          </a:p>
          <a:p>
            <a:endParaRPr lang="en-US" dirty="0"/>
          </a:p>
        </p:txBody>
      </p:sp>
    </p:spTree>
    <p:extLst>
      <p:ext uri="{BB962C8B-B14F-4D97-AF65-F5344CB8AC3E}">
        <p14:creationId xmlns:p14="http://schemas.microsoft.com/office/powerpoint/2010/main" val="300493837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6A919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3D8E2-1E15-D760-392B-AAE1DF26F5A7}"/>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9F012AE9-E8BD-EFCA-A859-DD24F387B8B5}"/>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2634305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11313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E80C8-4086-7842-2FE4-4ED72CBBC5EC}"/>
              </a:ext>
            </a:extLst>
          </p:cNvPr>
          <p:cNvSpPr>
            <a:spLocks noGrp="1"/>
          </p:cNvSpPr>
          <p:nvPr>
            <p:ph type="title"/>
          </p:nvPr>
        </p:nvSpPr>
        <p:spPr/>
        <p:txBody>
          <a:bodyPr>
            <a:normAutofit/>
          </a:bodyPr>
          <a:lstStyle/>
          <a:p>
            <a:r>
              <a:rPr lang="en-US" dirty="0">
                <a:latin typeface="Verdana" panose="020B0604030504040204" pitchFamily="34" charset="0"/>
                <a:ea typeface="Verdana" panose="020B0604030504040204" pitchFamily="34" charset="0"/>
              </a:rPr>
              <a:t>Removing Barriers, </a:t>
            </a:r>
            <a:br>
              <a:rPr lang="en-US" dirty="0">
                <a:latin typeface="Verdana" panose="020B0604030504040204" pitchFamily="34" charset="0"/>
                <a:ea typeface="Verdana" panose="020B0604030504040204" pitchFamily="34" charset="0"/>
              </a:rPr>
            </a:br>
            <a:r>
              <a:rPr lang="en-US" dirty="0">
                <a:latin typeface="Verdana" panose="020B0604030504040204" pitchFamily="34" charset="0"/>
                <a:ea typeface="Verdana" panose="020B0604030504040204" pitchFamily="34" charset="0"/>
              </a:rPr>
              <a:t>Building Communities of Belonging.</a:t>
            </a:r>
            <a:endParaRPr lang="en-US" dirty="0"/>
          </a:p>
        </p:txBody>
      </p:sp>
      <p:sp>
        <p:nvSpPr>
          <p:cNvPr id="3" name="Content Placeholder 2">
            <a:extLst>
              <a:ext uri="{FF2B5EF4-FFF2-40B4-BE49-F238E27FC236}">
                <a16:creationId xmlns:a16="http://schemas.microsoft.com/office/drawing/2014/main" id="{C208C485-B537-CE05-49FE-F38F2CBAD1AD}"/>
              </a:ext>
            </a:extLst>
          </p:cNvPr>
          <p:cNvSpPr>
            <a:spLocks noGrp="1"/>
          </p:cNvSpPr>
          <p:nvPr>
            <p:ph sz="half" idx="1"/>
          </p:nvPr>
        </p:nvSpPr>
        <p:spPr>
          <a:xfrm>
            <a:off x="838200" y="3080083"/>
            <a:ext cx="5181600" cy="3096879"/>
          </a:xfrm>
        </p:spPr>
        <p:txBody>
          <a:bodyPr>
            <a:normAutofit/>
          </a:bodyPr>
          <a:lstStyle/>
          <a:p>
            <a:r>
              <a:rPr lang="en-US" sz="3600" dirty="0">
                <a:latin typeface="Verdana" panose="020B0604030504040204" pitchFamily="34" charset="0"/>
                <a:ea typeface="Verdana" panose="020B0604030504040204" pitchFamily="34" charset="0"/>
              </a:rPr>
              <a:t>Prepare</a:t>
            </a:r>
          </a:p>
          <a:p>
            <a:endParaRPr lang="en-US" sz="3600" dirty="0">
              <a:latin typeface="Verdana" panose="020B0604030504040204" pitchFamily="34" charset="0"/>
              <a:ea typeface="Verdana" panose="020B0604030504040204" pitchFamily="34" charset="0"/>
            </a:endParaRPr>
          </a:p>
          <a:p>
            <a:pPr marL="0" indent="0">
              <a:buNone/>
            </a:pPr>
            <a:endParaRPr lang="en-US" sz="3600" dirty="0">
              <a:latin typeface="Verdana" panose="020B0604030504040204" pitchFamily="34" charset="0"/>
              <a:ea typeface="Verdana" panose="020B0604030504040204" pitchFamily="34" charset="0"/>
            </a:endParaRPr>
          </a:p>
        </p:txBody>
      </p:sp>
      <p:sp>
        <p:nvSpPr>
          <p:cNvPr id="4" name="Content Placeholder 3">
            <a:extLst>
              <a:ext uri="{FF2B5EF4-FFF2-40B4-BE49-F238E27FC236}">
                <a16:creationId xmlns:a16="http://schemas.microsoft.com/office/drawing/2014/main" id="{C26D7BAA-709A-507D-F3E4-528869612D05}"/>
              </a:ext>
            </a:extLst>
          </p:cNvPr>
          <p:cNvSpPr>
            <a:spLocks noGrp="1"/>
          </p:cNvSpPr>
          <p:nvPr>
            <p:ph sz="half" idx="2"/>
          </p:nvPr>
        </p:nvSpPr>
        <p:spPr>
          <a:xfrm>
            <a:off x="6172200" y="3080083"/>
            <a:ext cx="5181600" cy="3096880"/>
          </a:xfrm>
        </p:spPr>
        <p:txBody>
          <a:bodyPr>
            <a:normAutofit/>
          </a:bodyPr>
          <a:lstStyle/>
          <a:p>
            <a:r>
              <a:rPr lang="en-US" sz="3600" dirty="0">
                <a:latin typeface="Verdana" panose="020B0604030504040204" pitchFamily="34" charset="0"/>
                <a:ea typeface="Verdana" panose="020B0604030504040204" pitchFamily="34" charset="0"/>
              </a:rPr>
              <a:t>Engage</a:t>
            </a:r>
          </a:p>
        </p:txBody>
      </p:sp>
      <p:sp>
        <p:nvSpPr>
          <p:cNvPr id="5" name="TextBox 4">
            <a:extLst>
              <a:ext uri="{FF2B5EF4-FFF2-40B4-BE49-F238E27FC236}">
                <a16:creationId xmlns:a16="http://schemas.microsoft.com/office/drawing/2014/main" id="{7CBBAD8F-727A-6576-073D-10D354BE0036}"/>
              </a:ext>
            </a:extLst>
          </p:cNvPr>
          <p:cNvSpPr txBox="1"/>
          <p:nvPr/>
        </p:nvSpPr>
        <p:spPr>
          <a:xfrm>
            <a:off x="561474" y="6123909"/>
            <a:ext cx="10792326" cy="677108"/>
          </a:xfrm>
          <a:prstGeom prst="rect">
            <a:avLst/>
          </a:prstGeom>
          <a:noFill/>
        </p:spPr>
        <p:txBody>
          <a:bodyPr wrap="square" rtlCol="0">
            <a:spAutoFit/>
          </a:bodyPr>
          <a:lstStyle/>
          <a:p>
            <a:r>
              <a:rPr lang="en-US" sz="2000" b="0" i="0" dirty="0">
                <a:effectLst/>
                <a:latin typeface="Verdana" panose="020B0604030504040204" pitchFamily="34" charset="0"/>
                <a:ea typeface="Verdana" panose="020B0604030504040204" pitchFamily="34" charset="0"/>
              </a:rPr>
              <a:t>For through him we both have access to the Father by one Spirit.  Ephesians 2:18</a:t>
            </a:r>
            <a:endParaRPr lang="en-US" sz="2000" dirty="0">
              <a:latin typeface="Verdana" panose="020B0604030504040204" pitchFamily="34" charset="0"/>
              <a:ea typeface="Verdana" panose="020B0604030504040204" pitchFamily="34" charset="0"/>
            </a:endParaRPr>
          </a:p>
          <a:p>
            <a:endParaRPr lang="en-US" dirty="0"/>
          </a:p>
        </p:txBody>
      </p:sp>
    </p:spTree>
    <p:extLst>
      <p:ext uri="{BB962C8B-B14F-4D97-AF65-F5344CB8AC3E}">
        <p14:creationId xmlns:p14="http://schemas.microsoft.com/office/powerpoint/2010/main" val="849004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113131"/>
        </a:solidFill>
        <a:effectLst/>
      </p:bgPr>
    </p:bg>
    <p:spTree>
      <p:nvGrpSpPr>
        <p:cNvPr id="1" name=""/>
        <p:cNvGrpSpPr/>
        <p:nvPr/>
      </p:nvGrpSpPr>
      <p:grpSpPr>
        <a:xfrm>
          <a:off x="0" y="0"/>
          <a:ext cx="0" cy="0"/>
          <a:chOff x="0" y="0"/>
          <a:chExt cx="0" cy="0"/>
        </a:xfrm>
      </p:grpSpPr>
      <p:graphicFrame>
        <p:nvGraphicFramePr>
          <p:cNvPr id="2" name="Object 1">
            <a:hlinkClick r:id="" action="ppaction://ole?verb=0"/>
            <a:extLst>
              <a:ext uri="{FF2B5EF4-FFF2-40B4-BE49-F238E27FC236}">
                <a16:creationId xmlns:a16="http://schemas.microsoft.com/office/drawing/2014/main" id="{BE8B2CFC-7DE9-8996-70FF-940013528BFD}"/>
              </a:ext>
            </a:extLst>
          </p:cNvPr>
          <p:cNvGraphicFramePr>
            <a:graphicFrameLocks noChangeAspect="1"/>
          </p:cNvGraphicFramePr>
          <p:nvPr>
            <p:extLst>
              <p:ext uri="{D42A27DB-BD31-4B8C-83A1-F6EECF244321}">
                <p14:modId xmlns:p14="http://schemas.microsoft.com/office/powerpoint/2010/main" val="1949351129"/>
              </p:ext>
            </p:extLst>
          </p:nvPr>
        </p:nvGraphicFramePr>
        <p:xfrm>
          <a:off x="288759" y="58735"/>
          <a:ext cx="11612312" cy="6533626"/>
        </p:xfrm>
        <a:graphic>
          <a:graphicData uri="http://schemas.openxmlformats.org/presentationml/2006/ole">
            <mc:AlternateContent xmlns:mc="http://schemas.openxmlformats.org/markup-compatibility/2006">
              <mc:Choice xmlns:v="urn:schemas-microsoft-com:vml" Requires="v">
                <p:oleObj name="Presentation" r:id="rId2" imgW="6094447" imgH="3429195" progId="PowerPoint.Show.12">
                  <p:embed/>
                </p:oleObj>
              </mc:Choice>
              <mc:Fallback>
                <p:oleObj name="Presentation" r:id="rId2" imgW="6094447" imgH="3429195" progId="PowerPoint.Show.12">
                  <p:embed/>
                  <p:pic>
                    <p:nvPicPr>
                      <p:cNvPr id="0" name=""/>
                      <p:cNvPicPr/>
                      <p:nvPr/>
                    </p:nvPicPr>
                    <p:blipFill>
                      <a:blip r:embed="rId3"/>
                      <a:stretch>
                        <a:fillRect/>
                      </a:stretch>
                    </p:blipFill>
                    <p:spPr>
                      <a:xfrm>
                        <a:off x="288759" y="58735"/>
                        <a:ext cx="11612312" cy="6533626"/>
                      </a:xfrm>
                      <a:prstGeom prst="rect">
                        <a:avLst/>
                      </a:prstGeom>
                    </p:spPr>
                  </p:pic>
                </p:oleObj>
              </mc:Fallback>
            </mc:AlternateContent>
          </a:graphicData>
        </a:graphic>
      </p:graphicFrame>
      <p:grpSp>
        <p:nvGrpSpPr>
          <p:cNvPr id="6" name="Group 5">
            <a:extLst>
              <a:ext uri="{FF2B5EF4-FFF2-40B4-BE49-F238E27FC236}">
                <a16:creationId xmlns:a16="http://schemas.microsoft.com/office/drawing/2014/main" id="{CC7EDE9E-7ED8-D1A7-2258-0B15500D3D43}"/>
              </a:ext>
            </a:extLst>
          </p:cNvPr>
          <p:cNvGrpSpPr/>
          <p:nvPr/>
        </p:nvGrpSpPr>
        <p:grpSpPr>
          <a:xfrm>
            <a:off x="256675" y="5759116"/>
            <a:ext cx="11612312" cy="928556"/>
            <a:chOff x="256675" y="5759116"/>
            <a:chExt cx="11612312" cy="928556"/>
          </a:xfrm>
        </p:grpSpPr>
        <p:sp>
          <p:nvSpPr>
            <p:cNvPr id="4" name="Rectangle 3">
              <a:extLst>
                <a:ext uri="{FF2B5EF4-FFF2-40B4-BE49-F238E27FC236}">
                  <a16:creationId xmlns:a16="http://schemas.microsoft.com/office/drawing/2014/main" id="{412084E9-5103-8973-892D-11436360F1F6}"/>
                </a:ext>
              </a:extLst>
            </p:cNvPr>
            <p:cNvSpPr/>
            <p:nvPr/>
          </p:nvSpPr>
          <p:spPr>
            <a:xfrm>
              <a:off x="256675" y="5759116"/>
              <a:ext cx="11612312" cy="865329"/>
            </a:xfrm>
            <a:prstGeom prst="rect">
              <a:avLst/>
            </a:prstGeom>
            <a:solidFill>
              <a:srgbClr val="11313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5FBCDCE-9197-644F-D0A4-68AB1BFDE83A}"/>
                </a:ext>
              </a:extLst>
            </p:cNvPr>
            <p:cNvSpPr txBox="1"/>
            <p:nvPr/>
          </p:nvSpPr>
          <p:spPr>
            <a:xfrm>
              <a:off x="465221" y="5887453"/>
              <a:ext cx="11371682" cy="800219"/>
            </a:xfrm>
            <a:prstGeom prst="rect">
              <a:avLst/>
            </a:prstGeom>
            <a:noFill/>
          </p:spPr>
          <p:txBody>
            <a:bodyPr wrap="square" rtlCol="0">
              <a:spAutoFit/>
            </a:bodyPr>
            <a:lstStyle/>
            <a:p>
              <a:r>
                <a:rPr lang="en-US" sz="2800" b="1" i="1" dirty="0">
                  <a:effectLst/>
                  <a:latin typeface="essonnes-text"/>
                </a:rPr>
                <a:t>Gulf Atlantic Diocese Synod 2022             One Spirit, One Mind, One Mission</a:t>
              </a:r>
              <a:endParaRPr lang="en-US" sz="2800" dirty="0"/>
            </a:p>
            <a:p>
              <a:endParaRPr lang="en-US" sz="1800" dirty="0"/>
            </a:p>
          </p:txBody>
        </p:sp>
      </p:grpSp>
    </p:spTree>
    <p:extLst>
      <p:ext uri="{BB962C8B-B14F-4D97-AF65-F5344CB8AC3E}">
        <p14:creationId xmlns:p14="http://schemas.microsoft.com/office/powerpoint/2010/main" val="32200451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113131"/>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5A41F35-02F6-8FDE-FB6C-57E1004F5D7B}"/>
              </a:ext>
            </a:extLst>
          </p:cNvPr>
          <p:cNvGrpSpPr/>
          <p:nvPr/>
        </p:nvGrpSpPr>
        <p:grpSpPr>
          <a:xfrm>
            <a:off x="2454442" y="3307429"/>
            <a:ext cx="7283116" cy="2499814"/>
            <a:chOff x="2454442" y="3355555"/>
            <a:chExt cx="7283116" cy="2499814"/>
          </a:xfrm>
        </p:grpSpPr>
        <p:sp>
          <p:nvSpPr>
            <p:cNvPr id="7" name="Rectangle 6">
              <a:extLst>
                <a:ext uri="{FF2B5EF4-FFF2-40B4-BE49-F238E27FC236}">
                  <a16:creationId xmlns:a16="http://schemas.microsoft.com/office/drawing/2014/main" id="{06290851-05F6-8F2C-8FD6-FA6472D4E7E0}"/>
                </a:ext>
              </a:extLst>
            </p:cNvPr>
            <p:cNvSpPr/>
            <p:nvPr/>
          </p:nvSpPr>
          <p:spPr>
            <a:xfrm>
              <a:off x="2454442" y="4940969"/>
              <a:ext cx="7283116" cy="914400"/>
            </a:xfrm>
            <a:prstGeom prst="rect">
              <a:avLst/>
            </a:prstGeom>
            <a:solidFill>
              <a:schemeClr val="tx1">
                <a:lumMod val="95000"/>
                <a:alpha val="7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896BC1F9-FB14-6D7D-7362-B79212791EF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667000" y="3355555"/>
              <a:ext cx="6858000" cy="2299878"/>
            </a:xfrm>
            <a:prstGeom prst="rect">
              <a:avLst/>
            </a:prstGeom>
            <a:effectLst>
              <a:outerShdw blurRad="50800" dist="38100" dir="5400000" algn="t" rotWithShape="0">
                <a:prstClr val="black">
                  <a:alpha val="40000"/>
                </a:prstClr>
              </a:outerShdw>
            </a:effectLst>
          </p:spPr>
        </p:pic>
      </p:grpSp>
      <p:sp>
        <p:nvSpPr>
          <p:cNvPr id="9" name="TextBox 8">
            <a:extLst>
              <a:ext uri="{FF2B5EF4-FFF2-40B4-BE49-F238E27FC236}">
                <a16:creationId xmlns:a16="http://schemas.microsoft.com/office/drawing/2014/main" id="{FBB2B8DA-E054-B82D-9028-3D82DA159E8E}"/>
              </a:ext>
            </a:extLst>
          </p:cNvPr>
          <p:cNvSpPr txBox="1"/>
          <p:nvPr/>
        </p:nvSpPr>
        <p:spPr>
          <a:xfrm>
            <a:off x="778042" y="6193307"/>
            <a:ext cx="10860505" cy="400110"/>
          </a:xfrm>
          <a:prstGeom prst="rect">
            <a:avLst/>
          </a:prstGeom>
          <a:noFill/>
        </p:spPr>
        <p:txBody>
          <a:bodyPr wrap="square">
            <a:spAutoFit/>
          </a:bodyPr>
          <a:lstStyle/>
          <a:p>
            <a:r>
              <a:rPr lang="en-US" sz="2000" b="0" i="0" dirty="0">
                <a:effectLst/>
                <a:latin typeface="Verdana" panose="020B0604030504040204" pitchFamily="34" charset="0"/>
                <a:ea typeface="Verdana" panose="020B0604030504040204" pitchFamily="34" charset="0"/>
              </a:rPr>
              <a:t>For through him we both have access to the Father by one Spirit.  Ephesians 2:18</a:t>
            </a:r>
            <a:endParaRPr lang="en-US" sz="2000" dirty="0">
              <a:latin typeface="Verdana" panose="020B0604030504040204" pitchFamily="34" charset="0"/>
              <a:ea typeface="Verdana" panose="020B0604030504040204" pitchFamily="34" charset="0"/>
            </a:endParaRPr>
          </a:p>
        </p:txBody>
      </p:sp>
      <p:sp>
        <p:nvSpPr>
          <p:cNvPr id="5" name="TextBox 4">
            <a:extLst>
              <a:ext uri="{FF2B5EF4-FFF2-40B4-BE49-F238E27FC236}">
                <a16:creationId xmlns:a16="http://schemas.microsoft.com/office/drawing/2014/main" id="{C8186ED4-6622-5FA2-2FC2-F69FF370781D}"/>
              </a:ext>
            </a:extLst>
          </p:cNvPr>
          <p:cNvSpPr txBox="1"/>
          <p:nvPr/>
        </p:nvSpPr>
        <p:spPr>
          <a:xfrm>
            <a:off x="541922" y="1050757"/>
            <a:ext cx="11108155" cy="1200329"/>
          </a:xfrm>
          <a:prstGeom prst="rect">
            <a:avLst/>
          </a:prstGeom>
          <a:noFill/>
        </p:spPr>
        <p:txBody>
          <a:bodyPr wrap="square" rtlCol="0">
            <a:spAutoFit/>
          </a:bodyPr>
          <a:lstStyle/>
          <a:p>
            <a:pPr algn="ctr"/>
            <a:r>
              <a:rPr lang="en-US" sz="3600" dirty="0">
                <a:latin typeface="Verdana" panose="020B0604030504040204" pitchFamily="34" charset="0"/>
                <a:ea typeface="Verdana" panose="020B0604030504040204" pitchFamily="34" charset="0"/>
              </a:rPr>
              <a:t>How can I apply what I learned in my settings?  </a:t>
            </a:r>
          </a:p>
          <a:p>
            <a:pPr algn="ctr"/>
            <a:r>
              <a:rPr lang="en-US" sz="3600" dirty="0">
                <a:latin typeface="Verdana" panose="020B0604030504040204" pitchFamily="34" charset="0"/>
                <a:ea typeface="Verdana" panose="020B0604030504040204" pitchFamily="34" charset="0"/>
              </a:rPr>
              <a:t>(my family, my church, my community)</a:t>
            </a:r>
          </a:p>
        </p:txBody>
      </p:sp>
    </p:spTree>
    <p:extLst>
      <p:ext uri="{BB962C8B-B14F-4D97-AF65-F5344CB8AC3E}">
        <p14:creationId xmlns:p14="http://schemas.microsoft.com/office/powerpoint/2010/main" val="18435325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bg>
      <p:bgPr>
        <a:solidFill>
          <a:srgbClr val="11313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3D8E2-1E15-D760-392B-AAE1DF26F5A7}"/>
              </a:ext>
            </a:extLst>
          </p:cNvPr>
          <p:cNvSpPr>
            <a:spLocks noGrp="1"/>
          </p:cNvSpPr>
          <p:nvPr>
            <p:ph type="ctrTitle"/>
          </p:nvPr>
        </p:nvSpPr>
        <p:spPr>
          <a:xfrm>
            <a:off x="1524000" y="464638"/>
            <a:ext cx="9144000" cy="2387600"/>
          </a:xfrm>
        </p:spPr>
        <p:txBody>
          <a:bodyPr>
            <a:normAutofit fontScale="90000"/>
          </a:bodyPr>
          <a:lstStyle/>
          <a:p>
            <a:r>
              <a:rPr lang="en-US" dirty="0">
                <a:latin typeface="Verdana" panose="020B0604030504040204" pitchFamily="34" charset="0"/>
                <a:ea typeface="Verdana" panose="020B0604030504040204" pitchFamily="34" charset="0"/>
              </a:rPr>
              <a:t>Removing Barriers, Building Communities </a:t>
            </a:r>
            <a:br>
              <a:rPr lang="en-US" dirty="0">
                <a:latin typeface="Verdana" panose="020B0604030504040204" pitchFamily="34" charset="0"/>
                <a:ea typeface="Verdana" panose="020B0604030504040204" pitchFamily="34" charset="0"/>
              </a:rPr>
            </a:br>
            <a:r>
              <a:rPr lang="en-US" dirty="0">
                <a:latin typeface="Verdana" panose="020B0604030504040204" pitchFamily="34" charset="0"/>
                <a:ea typeface="Verdana" panose="020B0604030504040204" pitchFamily="34" charset="0"/>
              </a:rPr>
              <a:t>of Belonging</a:t>
            </a:r>
          </a:p>
        </p:txBody>
      </p:sp>
      <p:grpSp>
        <p:nvGrpSpPr>
          <p:cNvPr id="3" name="Group 2">
            <a:extLst>
              <a:ext uri="{FF2B5EF4-FFF2-40B4-BE49-F238E27FC236}">
                <a16:creationId xmlns:a16="http://schemas.microsoft.com/office/drawing/2014/main" id="{05A41F35-02F6-8FDE-FB6C-57E1004F5D7B}"/>
              </a:ext>
            </a:extLst>
          </p:cNvPr>
          <p:cNvGrpSpPr/>
          <p:nvPr/>
        </p:nvGrpSpPr>
        <p:grpSpPr>
          <a:xfrm>
            <a:off x="2454442" y="3307429"/>
            <a:ext cx="7283116" cy="2499814"/>
            <a:chOff x="2454442" y="3355555"/>
            <a:chExt cx="7283116" cy="2499814"/>
          </a:xfrm>
        </p:grpSpPr>
        <p:sp>
          <p:nvSpPr>
            <p:cNvPr id="7" name="Rectangle 6">
              <a:extLst>
                <a:ext uri="{FF2B5EF4-FFF2-40B4-BE49-F238E27FC236}">
                  <a16:creationId xmlns:a16="http://schemas.microsoft.com/office/drawing/2014/main" id="{06290851-05F6-8F2C-8FD6-FA6472D4E7E0}"/>
                </a:ext>
              </a:extLst>
            </p:cNvPr>
            <p:cNvSpPr/>
            <p:nvPr/>
          </p:nvSpPr>
          <p:spPr>
            <a:xfrm>
              <a:off x="2454442" y="4940969"/>
              <a:ext cx="7283116" cy="914400"/>
            </a:xfrm>
            <a:prstGeom prst="rect">
              <a:avLst/>
            </a:prstGeom>
            <a:solidFill>
              <a:schemeClr val="tx1">
                <a:lumMod val="95000"/>
                <a:alpha val="7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896BC1F9-FB14-6D7D-7362-B79212791EF9}"/>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667000" y="3355555"/>
              <a:ext cx="6858000" cy="2299878"/>
            </a:xfrm>
            <a:prstGeom prst="rect">
              <a:avLst/>
            </a:prstGeom>
            <a:effectLst>
              <a:outerShdw blurRad="50800" dist="38100" dir="5400000" algn="t" rotWithShape="0">
                <a:prstClr val="black">
                  <a:alpha val="40000"/>
                </a:prstClr>
              </a:outerShdw>
            </a:effectLst>
          </p:spPr>
        </p:pic>
      </p:grpSp>
      <p:sp>
        <p:nvSpPr>
          <p:cNvPr id="9" name="TextBox 8">
            <a:extLst>
              <a:ext uri="{FF2B5EF4-FFF2-40B4-BE49-F238E27FC236}">
                <a16:creationId xmlns:a16="http://schemas.microsoft.com/office/drawing/2014/main" id="{FBB2B8DA-E054-B82D-9028-3D82DA159E8E}"/>
              </a:ext>
            </a:extLst>
          </p:cNvPr>
          <p:cNvSpPr txBox="1"/>
          <p:nvPr/>
        </p:nvSpPr>
        <p:spPr>
          <a:xfrm>
            <a:off x="778042" y="6193307"/>
            <a:ext cx="10860505" cy="400110"/>
          </a:xfrm>
          <a:prstGeom prst="rect">
            <a:avLst/>
          </a:prstGeom>
          <a:noFill/>
        </p:spPr>
        <p:txBody>
          <a:bodyPr wrap="square">
            <a:spAutoFit/>
          </a:bodyPr>
          <a:lstStyle/>
          <a:p>
            <a:r>
              <a:rPr lang="en-US" sz="2000" b="0" i="0" dirty="0">
                <a:effectLst/>
                <a:latin typeface="Verdana" panose="020B0604030504040204" pitchFamily="34" charset="0"/>
                <a:ea typeface="Verdana" panose="020B0604030504040204" pitchFamily="34" charset="0"/>
              </a:rPr>
              <a:t>For through him we both have access to the Father by one Spirit.  Ephesians 2:18</a:t>
            </a:r>
            <a:endParaRPr lang="en-US" sz="20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3230058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11313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73AB9-2BAC-A9A6-E20E-867D9CE3B992}"/>
              </a:ext>
            </a:extLst>
          </p:cNvPr>
          <p:cNvSpPr>
            <a:spLocks noGrp="1"/>
          </p:cNvSpPr>
          <p:nvPr>
            <p:ph type="title"/>
          </p:nvPr>
        </p:nvSpPr>
        <p:spPr/>
        <p:txBody>
          <a:bodyPr/>
          <a:lstStyle/>
          <a:p>
            <a:br>
              <a:rPr lang="en-US" dirty="0">
                <a:latin typeface="Verdana" panose="020B0604030504040204" pitchFamily="34" charset="0"/>
                <a:ea typeface="Verdana" panose="020B0604030504040204" pitchFamily="34" charset="0"/>
              </a:rPr>
            </a:br>
            <a:endParaRPr lang="en-US" dirty="0">
              <a:latin typeface="Verdana" panose="020B0604030504040204" pitchFamily="34" charset="0"/>
              <a:ea typeface="Verdana" panose="020B0604030504040204" pitchFamily="34" charset="0"/>
            </a:endParaRPr>
          </a:p>
        </p:txBody>
      </p:sp>
      <p:grpSp>
        <p:nvGrpSpPr>
          <p:cNvPr id="14" name="Group 13">
            <a:extLst>
              <a:ext uri="{FF2B5EF4-FFF2-40B4-BE49-F238E27FC236}">
                <a16:creationId xmlns:a16="http://schemas.microsoft.com/office/drawing/2014/main" id="{003F7980-0BF7-FFA9-0291-E151B281FA45}"/>
              </a:ext>
            </a:extLst>
          </p:cNvPr>
          <p:cNvGrpSpPr/>
          <p:nvPr/>
        </p:nvGrpSpPr>
        <p:grpSpPr>
          <a:xfrm>
            <a:off x="844550" y="567465"/>
            <a:ext cx="3426069" cy="5290837"/>
            <a:chOff x="844550" y="567465"/>
            <a:chExt cx="3426069" cy="5290837"/>
          </a:xfrm>
        </p:grpSpPr>
        <p:pic>
          <p:nvPicPr>
            <p:cNvPr id="9" name="Picture 8" descr="A group of people posing for a photo&#10;&#10;Description automatically generated">
              <a:extLst>
                <a:ext uri="{FF2B5EF4-FFF2-40B4-BE49-F238E27FC236}">
                  <a16:creationId xmlns:a16="http://schemas.microsoft.com/office/drawing/2014/main" id="{7ACBB671-0F0E-D52B-B632-F46D84DF334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4550" y="1290210"/>
              <a:ext cx="3426069" cy="4568092"/>
            </a:xfrm>
            <a:prstGeom prst="rect">
              <a:avLst/>
            </a:prstGeom>
          </p:spPr>
        </p:pic>
        <p:sp>
          <p:nvSpPr>
            <p:cNvPr id="12" name="TextBox 11">
              <a:extLst>
                <a:ext uri="{FF2B5EF4-FFF2-40B4-BE49-F238E27FC236}">
                  <a16:creationId xmlns:a16="http://schemas.microsoft.com/office/drawing/2014/main" id="{0538E316-C659-44F0-B340-742DC4B992CB}"/>
                </a:ext>
              </a:extLst>
            </p:cNvPr>
            <p:cNvSpPr txBox="1"/>
            <p:nvPr/>
          </p:nvSpPr>
          <p:spPr>
            <a:xfrm>
              <a:off x="1104900" y="567465"/>
              <a:ext cx="1790700" cy="646331"/>
            </a:xfrm>
            <a:prstGeom prst="rect">
              <a:avLst/>
            </a:prstGeom>
            <a:noFill/>
          </p:spPr>
          <p:txBody>
            <a:bodyPr wrap="square" rtlCol="0">
              <a:spAutoFit/>
            </a:bodyPr>
            <a:lstStyle/>
            <a:p>
              <a:r>
                <a:rPr lang="en-US" sz="3600" dirty="0">
                  <a:latin typeface="Verdana" panose="020B0604030504040204" pitchFamily="34" charset="0"/>
                  <a:ea typeface="Verdana" panose="020B0604030504040204" pitchFamily="34" charset="0"/>
                </a:rPr>
                <a:t>Family</a:t>
              </a:r>
            </a:p>
          </p:txBody>
        </p:sp>
      </p:grpSp>
      <p:grpSp>
        <p:nvGrpSpPr>
          <p:cNvPr id="15" name="Group 14">
            <a:extLst>
              <a:ext uri="{FF2B5EF4-FFF2-40B4-BE49-F238E27FC236}">
                <a16:creationId xmlns:a16="http://schemas.microsoft.com/office/drawing/2014/main" id="{E751494B-2CAA-92F3-6FC1-799E59AA873B}"/>
              </a:ext>
            </a:extLst>
          </p:cNvPr>
          <p:cNvGrpSpPr/>
          <p:nvPr/>
        </p:nvGrpSpPr>
        <p:grpSpPr>
          <a:xfrm>
            <a:off x="4739837" y="1513554"/>
            <a:ext cx="6827519" cy="3422001"/>
            <a:chOff x="4739837" y="1513554"/>
            <a:chExt cx="6827519" cy="3422001"/>
          </a:xfrm>
        </p:grpSpPr>
        <p:pic>
          <p:nvPicPr>
            <p:cNvPr id="10" name="Picture 9" descr="A group of people sitting around a table with food and drinks&#10;&#10;Description automatically generated with medium confidence">
              <a:extLst>
                <a:ext uri="{FF2B5EF4-FFF2-40B4-BE49-F238E27FC236}">
                  <a16:creationId xmlns:a16="http://schemas.microsoft.com/office/drawing/2014/main" id="{1BABB12B-181C-1603-30ED-90C473BF952B}"/>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4739837" y="2209800"/>
              <a:ext cx="6827519" cy="2725755"/>
            </a:xfrm>
            <a:prstGeom prst="rect">
              <a:avLst/>
            </a:prstGeom>
          </p:spPr>
        </p:pic>
        <p:sp>
          <p:nvSpPr>
            <p:cNvPr id="13" name="TextBox 12">
              <a:extLst>
                <a:ext uri="{FF2B5EF4-FFF2-40B4-BE49-F238E27FC236}">
                  <a16:creationId xmlns:a16="http://schemas.microsoft.com/office/drawing/2014/main" id="{87D4F0B6-2264-C8BE-0AC5-AD62EDB24BD5}"/>
                </a:ext>
              </a:extLst>
            </p:cNvPr>
            <p:cNvSpPr txBox="1"/>
            <p:nvPr/>
          </p:nvSpPr>
          <p:spPr>
            <a:xfrm>
              <a:off x="5063687" y="1513554"/>
              <a:ext cx="1508563" cy="646331"/>
            </a:xfrm>
            <a:prstGeom prst="rect">
              <a:avLst/>
            </a:prstGeom>
            <a:noFill/>
          </p:spPr>
          <p:txBody>
            <a:bodyPr wrap="square" rtlCol="0">
              <a:spAutoFit/>
            </a:bodyPr>
            <a:lstStyle/>
            <a:p>
              <a:r>
                <a:rPr lang="en-US" sz="3600" dirty="0">
                  <a:latin typeface="Verdana" panose="020B0604030504040204" pitchFamily="34" charset="0"/>
                  <a:ea typeface="Verdana" panose="020B0604030504040204" pitchFamily="34" charset="0"/>
                </a:rPr>
                <a:t>Work</a:t>
              </a:r>
            </a:p>
          </p:txBody>
        </p:sp>
      </p:grpSp>
    </p:spTree>
    <p:extLst>
      <p:ext uri="{BB962C8B-B14F-4D97-AF65-F5344CB8AC3E}">
        <p14:creationId xmlns:p14="http://schemas.microsoft.com/office/powerpoint/2010/main" val="303516106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1Mission 2022 A">
    <a:dk1>
      <a:srgbClr val="4E4E4F"/>
    </a:dk1>
    <a:lt1>
      <a:srgbClr val="FFFFFF"/>
    </a:lt1>
    <a:dk2>
      <a:srgbClr val="15364B"/>
    </a:dk2>
    <a:lt2>
      <a:srgbClr val="DDC68C"/>
    </a:lt2>
    <a:accent1>
      <a:srgbClr val="C19B2E"/>
    </a:accent1>
    <a:accent2>
      <a:srgbClr val="B36F28"/>
    </a:accent2>
    <a:accent3>
      <a:srgbClr val="A53723"/>
    </a:accent3>
    <a:accent4>
      <a:srgbClr val="517179"/>
    </a:accent4>
    <a:accent5>
      <a:srgbClr val="8DA852"/>
    </a:accent5>
    <a:accent6>
      <a:srgbClr val="64A6B4"/>
    </a:accent6>
    <a:hlink>
      <a:srgbClr val="4D9CAD"/>
    </a:hlink>
    <a:folHlink>
      <a:srgbClr val="8C4D8C"/>
    </a:folHlink>
  </a:clrScheme>
</a:themeOverride>
</file>

<file path=ppt/theme/themeOverride2.xml><?xml version="1.0" encoding="utf-8"?>
<a:themeOverride xmlns:a="http://schemas.openxmlformats.org/drawingml/2006/main">
  <a:clrScheme name="1Mission 2022 A">
    <a:dk1>
      <a:srgbClr val="4E4E4F"/>
    </a:dk1>
    <a:lt1>
      <a:srgbClr val="FFFFFF"/>
    </a:lt1>
    <a:dk2>
      <a:srgbClr val="15364B"/>
    </a:dk2>
    <a:lt2>
      <a:srgbClr val="DDC68C"/>
    </a:lt2>
    <a:accent1>
      <a:srgbClr val="C19B2E"/>
    </a:accent1>
    <a:accent2>
      <a:srgbClr val="B36F28"/>
    </a:accent2>
    <a:accent3>
      <a:srgbClr val="A53723"/>
    </a:accent3>
    <a:accent4>
      <a:srgbClr val="517179"/>
    </a:accent4>
    <a:accent5>
      <a:srgbClr val="8DA852"/>
    </a:accent5>
    <a:accent6>
      <a:srgbClr val="64A6B4"/>
    </a:accent6>
    <a:hlink>
      <a:srgbClr val="4D9CAD"/>
    </a:hlink>
    <a:folHlink>
      <a:srgbClr val="8C4D8C"/>
    </a:folHlink>
  </a:clrScheme>
</a:themeOverride>
</file>

<file path=docProps/app.xml><?xml version="1.0" encoding="utf-8"?>
<Properties xmlns="http://schemas.openxmlformats.org/officeDocument/2006/extended-properties" xmlns:vt="http://schemas.openxmlformats.org/officeDocument/2006/docPropsVTypes">
  <Template>Office Theme</Template>
  <TotalTime>5664</TotalTime>
  <Words>2033</Words>
  <Application>Microsoft Office PowerPoint</Application>
  <PresentationFormat>Widescreen</PresentationFormat>
  <Paragraphs>239</Paragraphs>
  <Slides>40</Slides>
  <Notes>16</Notes>
  <HiddenSlides>10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40</vt:i4>
      </vt:variant>
    </vt:vector>
  </HeadingPairs>
  <TitlesOfParts>
    <vt:vector size="51" baseType="lpstr">
      <vt:lpstr>Arial</vt:lpstr>
      <vt:lpstr>Azo Sans</vt:lpstr>
      <vt:lpstr>Calibri</vt:lpstr>
      <vt:lpstr>Calibri Light</vt:lpstr>
      <vt:lpstr>essonnes-text</vt:lpstr>
      <vt:lpstr>Symbol</vt:lpstr>
      <vt:lpstr>system-ui</vt:lpstr>
      <vt:lpstr>Verdana</vt:lpstr>
      <vt:lpstr>Wingdings</vt:lpstr>
      <vt:lpstr>Office Theme</vt:lpstr>
      <vt:lpstr>Presentation</vt:lpstr>
      <vt:lpstr>Removing Barriers, Building Communities  of Belonging</vt:lpstr>
      <vt:lpstr>PowerPoint Presentation</vt:lpstr>
      <vt:lpstr>PowerPoint Presentation</vt:lpstr>
      <vt:lpstr>Access Leadership Network</vt:lpstr>
      <vt:lpstr>Removing Barriers,  Building Communities of Belonging.</vt:lpstr>
      <vt:lpstr>PowerPoint Presentation</vt:lpstr>
      <vt:lpstr>PowerPoint Presentation</vt:lpstr>
      <vt:lpstr>Removing Barriers, Building Communities  of Belonging</vt:lpstr>
      <vt:lpstr> </vt:lpstr>
      <vt:lpstr>Belonging</vt:lpstr>
      <vt:lpstr>PowerPoint Presentation</vt:lpstr>
      <vt:lpstr>Removing Barriers, Building Communities  of Belonging</vt:lpstr>
      <vt:lpstr>PowerPoint Presentation</vt:lpstr>
      <vt:lpstr>Removing Barriers,  Building Communities of Belonging</vt:lpstr>
      <vt:lpstr>PowerPoint Presentation</vt:lpstr>
      <vt:lpstr>PowerPoint Presentation</vt:lpstr>
      <vt:lpstr>PowerPoint Presentation</vt:lpstr>
      <vt:lpstr>PowerPoint Presentation</vt:lpstr>
      <vt:lpstr>Theologians with a focus on Disability Theology - University of Aberdeen -</vt:lpstr>
      <vt:lpstr>PowerPoint Presentation</vt:lpstr>
      <vt:lpstr>PowerPoint Presentation</vt:lpstr>
      <vt:lpstr>PowerPoint Presentation</vt:lpstr>
      <vt:lpstr>PowerPoint Presentation</vt:lpstr>
      <vt:lpstr>Removing Barriers, Building Communities  of Belonging</vt:lpstr>
      <vt:lpstr>PowerPoint Presentation</vt:lpstr>
      <vt:lpstr>Midday Prayer</vt:lpstr>
      <vt:lpstr>PowerPoint Presentation</vt:lpstr>
      <vt:lpstr>Get Connected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Kathy Ayres</dc:creator>
  <cp:lastModifiedBy>Melanie Johnson</cp:lastModifiedBy>
  <cp:revision>68</cp:revision>
  <dcterms:created xsi:type="dcterms:W3CDTF">2022-10-25T00:58:28Z</dcterms:created>
  <dcterms:modified xsi:type="dcterms:W3CDTF">2023-01-16T18:47:32Z</dcterms:modified>
</cp:coreProperties>
</file>