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32"/>
  </p:notesMasterIdLst>
  <p:sldIdLst>
    <p:sldId id="295" r:id="rId2"/>
    <p:sldId id="294" r:id="rId3"/>
    <p:sldId id="318" r:id="rId4"/>
    <p:sldId id="321" r:id="rId5"/>
    <p:sldId id="334" r:id="rId6"/>
    <p:sldId id="316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44" r:id="rId15"/>
    <p:sldId id="331" r:id="rId16"/>
    <p:sldId id="332" r:id="rId17"/>
    <p:sldId id="345" r:id="rId18"/>
    <p:sldId id="333" r:id="rId19"/>
    <p:sldId id="342" r:id="rId20"/>
    <p:sldId id="336" r:id="rId21"/>
    <p:sldId id="335" r:id="rId22"/>
    <p:sldId id="337" r:id="rId23"/>
    <p:sldId id="347" r:id="rId24"/>
    <p:sldId id="346" r:id="rId25"/>
    <p:sldId id="338" r:id="rId26"/>
    <p:sldId id="339" r:id="rId27"/>
    <p:sldId id="340" r:id="rId28"/>
    <p:sldId id="322" r:id="rId29"/>
    <p:sldId id="343" r:id="rId30"/>
    <p:sldId id="341" r:id="rId31"/>
  </p:sldIdLst>
  <p:sldSz cx="12188825" cy="6858000"/>
  <p:notesSz cx="6858000" cy="9144000"/>
  <p:defaultTextStyle>
    <a:defPPr>
      <a:defRPr lang="en-US"/>
    </a:defPPr>
    <a:lvl1pPr marL="0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7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000"/>
    <a:srgbClr val="38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6197"/>
  </p:normalViewPr>
  <p:slideViewPr>
    <p:cSldViewPr>
      <p:cViewPr varScale="1">
        <p:scale>
          <a:sx n="60" d="100"/>
          <a:sy n="60" d="100"/>
        </p:scale>
        <p:origin x="900" y="72"/>
      </p:cViewPr>
      <p:guideLst>
        <p:guide orient="horz" pos="2160"/>
        <p:guide pos="3839"/>
        <p:guide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BB95-C924-4E77-A74A-535B415AB531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0F5E-91A5-4E71-93E8-B19CF7E7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6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D0F5E-91A5-4E71-93E8-B19CF7E70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am Intro">
    <p:bg>
      <p:bgPr>
        <a:blipFill dpi="0"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59182E-C86E-570D-510E-44B522E2B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521" y="-635000"/>
            <a:ext cx="5003800" cy="19989800"/>
          </a:xfrm>
          <a:prstGeom prst="rect">
            <a:avLst/>
          </a:prstGeom>
          <a:effectLst>
            <a:outerShdw blurRad="381000" dist="152400" dir="8100000" algn="tr" rotWithShape="0">
              <a:schemeClr val="tx2">
                <a:alpha val="49753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AE16B-08B3-4BC8-E1D0-72CBC906C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1103" y="1828800"/>
            <a:ext cx="7315200" cy="2286000"/>
          </a:xfrm>
        </p:spPr>
        <p:txBody>
          <a:bodyPr anchor="b" anchorCtr="0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Pre-Conference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CE131-02E0-16D5-5B4B-855032E954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1103" y="4206240"/>
            <a:ext cx="731520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bg1"/>
                </a:solidFill>
                <a:latin typeface="Azo Sans" panose="020B06030303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Summary Description </a:t>
            </a:r>
            <a:br>
              <a:rPr lang="en-US" dirty="0"/>
            </a:br>
            <a:r>
              <a:rPr lang="en-US" dirty="0"/>
              <a:t>to the Pre-Conference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02990-260F-BA07-53E9-70AC60FF2E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624" y="5413248"/>
            <a:ext cx="11277600" cy="1371600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59B98B14-A845-E630-B9FC-1B1A3216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5946" y="324107"/>
            <a:ext cx="10380253" cy="320039"/>
          </a:xfrm>
        </p:spPr>
        <p:txBody>
          <a:bodyPr lIns="0" tIns="0" rIns="0" bIns="0" anchor="ctr" anchorCtr="0"/>
          <a:lstStyle>
            <a:lvl1pPr algn="l">
              <a:defRPr sz="1600" b="0" i="1" spc="-50" baseline="0">
                <a:solidFill>
                  <a:schemeClr val="accent6">
                    <a:lumMod val="75000"/>
                  </a:schemeClr>
                </a:solidFill>
                <a:latin typeface="Azo Sans Light" panose="020B0403030303020204" pitchFamily="34" charset="77"/>
              </a:defRPr>
            </a:lvl1pPr>
          </a:lstStyle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7F0F5F2-BD40-64DA-94FA-F80CA9DE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3BE89-3CB9-B746-C4FA-14ED2FBCBC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23960" y="3193992"/>
            <a:ext cx="6126480" cy="34809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406F725-B415-7246-DACA-457C2683FD8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259674" y="892302"/>
            <a:ext cx="1071880" cy="1071880"/>
          </a:xfrm>
          <a:prstGeom prst="ellipse">
            <a:avLst/>
          </a:prstGeom>
          <a:solidFill>
            <a:schemeClr val="accent4"/>
          </a:solidFill>
          <a:ln w="190500" cmpd="thickThin">
            <a:gradFill>
              <a:gsLst>
                <a:gs pos="10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49992"/>
                    <a:lumOff val="50008"/>
                  </a:schemeClr>
                </a:gs>
                <a:gs pos="75000">
                  <a:schemeClr val="accent1">
                    <a:lumMod val="50270"/>
                    <a:lumOff val="49730"/>
                  </a:schemeClr>
                </a:gs>
                <a:gs pos="95000">
                  <a:schemeClr val="accent1">
                    <a:lumMod val="64536"/>
                    <a:lumOff val="35464"/>
                  </a:schemeClr>
                </a:gs>
                <a:gs pos="76000">
                  <a:schemeClr val="accent1">
                    <a:lumMod val="0"/>
                    <a:lumOff val="100000"/>
                  </a:schemeClr>
                </a:gs>
              </a:gsLst>
              <a:lin ang="15000000" scaled="0"/>
            </a:gradFill>
          </a:ln>
          <a:effectLst>
            <a:outerShdw blurRad="50800" dist="38100" dir="2700000" sx="105000" sy="105000" algn="tl" rotWithShape="0">
              <a:schemeClr val="accent4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5DA015-288A-D04D-D89F-91FAD76E2B2A}"/>
              </a:ext>
            </a:extLst>
          </p:cNvPr>
          <p:cNvSpPr>
            <a:spLocks noChangeAspect="1"/>
          </p:cNvSpPr>
          <p:nvPr userDrawn="1"/>
        </p:nvSpPr>
        <p:spPr>
          <a:xfrm>
            <a:off x="9259674" y="892302"/>
            <a:ext cx="1071880" cy="1071880"/>
          </a:xfrm>
          <a:prstGeom prst="ellipse">
            <a:avLst/>
          </a:prstGeom>
          <a:solidFill>
            <a:schemeClr val="accent4"/>
          </a:solidFill>
          <a:ln w="95250" cmpd="thickThin">
            <a:gradFill>
              <a:gsLst>
                <a:gs pos="10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49992"/>
                    <a:lumOff val="50008"/>
                  </a:schemeClr>
                </a:gs>
                <a:gs pos="75000">
                  <a:schemeClr val="accent1">
                    <a:lumMod val="50270"/>
                    <a:lumOff val="49730"/>
                  </a:schemeClr>
                </a:gs>
                <a:gs pos="95000">
                  <a:schemeClr val="accent1">
                    <a:lumMod val="64536"/>
                    <a:lumOff val="35464"/>
                  </a:schemeClr>
                </a:gs>
                <a:gs pos="76000">
                  <a:schemeClr val="accent1">
                    <a:lumMod val="0"/>
                    <a:lumOff val="100000"/>
                  </a:schemeClr>
                </a:gs>
              </a:gsLst>
              <a:lin ang="4200000" scaled="0"/>
            </a:gradFill>
          </a:ln>
          <a:effectLst>
            <a:innerShdw blurRad="38100" dist="114300" dir="13500000">
              <a:schemeClr val="accent4">
                <a:lumMod val="50000"/>
                <a:alpha val="75000"/>
              </a:schemeClr>
            </a:inn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239192-CF2D-D8F8-1D78-F878203678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63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9368132" y="996696"/>
            <a:ext cx="964693" cy="96469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D8591-C990-4C00-6F4C-397D86F8DA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9313268" y="941832"/>
            <a:ext cx="964693" cy="964693"/>
          </a:xfrm>
          <a:prstGeom prst="rect">
            <a:avLst/>
          </a:prstGeom>
          <a:effectLst/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DA9FD4-8E85-5CEB-9CCE-DCA99F3101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504" y="914400"/>
            <a:ext cx="3200400" cy="41148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 indent="0" algn="ctr">
              <a:buClr>
                <a:schemeClr val="accent3"/>
              </a:buClr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410864-5A98-F527-BD73-1B7A179F8C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61103" y="914400"/>
            <a:ext cx="4633182" cy="914400"/>
          </a:xfrm>
        </p:spPr>
        <p:txBody>
          <a:bodyPr rIns="0" bIns="182880" anchor="b" anchorCtr="0"/>
          <a:lstStyle>
            <a:lvl1pPr>
              <a:defRPr sz="3200">
                <a:solidFill>
                  <a:schemeClr val="accent6">
                    <a:lumMod val="75000"/>
                    <a:alpha val="51000"/>
                  </a:schemeClr>
                </a:solidFill>
              </a:defRPr>
            </a:lvl1pPr>
          </a:lstStyle>
          <a:p>
            <a:r>
              <a:rPr lang="en-US" dirty="0"/>
              <a:t>MAP TALKS</a:t>
            </a:r>
          </a:p>
        </p:txBody>
      </p:sp>
    </p:spTree>
    <p:extLst>
      <p:ext uri="{BB962C8B-B14F-4D97-AF65-F5344CB8AC3E}">
        <p14:creationId xmlns:p14="http://schemas.microsoft.com/office/powerpoint/2010/main" val="34958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1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2" grpId="0" animBg="1"/>
      <p:bldP spid="13" grpId="0" animBg="1"/>
      <p:bldP spid="5" grpId="0" animBg="1"/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429D22-A12F-E07A-E039-51F398323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Chart title style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AED50A7E-2778-E943-3297-7900ADF0547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8013" y="1298448"/>
            <a:ext cx="10972800" cy="5178552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chart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515662F-A293-1309-793A-F910002722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4028104-4B3B-6294-1F98-B7DC44E496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B18972-9BDD-59B5-8F04-66C6C332F8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429D22-A12F-E07A-E039-51F398323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Video title style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CF7735F-179B-A660-6CEA-19992ED5A007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979613" y="1143000"/>
            <a:ext cx="8229600" cy="45720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Media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(Click to add video)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9EE6D3C-752A-7158-C0C8-82137FA753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4617A8F-AAC3-F83C-14F0-5BBD2285B2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24E0F3E-A91D-CE47-120D-7BB399739D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1017-9750-5A1A-2A33-3CBF0B6FB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4900" y="1009174"/>
            <a:ext cx="4114800" cy="237744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Call to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0A66-2410-93A6-D3EB-A35BD08F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685799"/>
            <a:ext cx="6400800" cy="45720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AEEF5-DF4A-D28E-16DF-FFBBB2B635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8014" y="5257800"/>
            <a:ext cx="6400800" cy="591026"/>
          </a:xfrm>
        </p:spPr>
        <p:txBody>
          <a:bodyPr vert="horz" lIns="182880" tIns="91440" rIns="182880" bIns="91440" rtlCol="0">
            <a:normAutofit/>
          </a:bodyPr>
          <a:lstStyle>
            <a:lvl1pPr marL="0" indent="0">
              <a:buNone/>
              <a:defRPr lang="en-US" sz="1600" i="1" dirty="0"/>
            </a:lvl1pPr>
          </a:lstStyle>
          <a:p>
            <a:pPr marL="228600" lvl="0" indent="-228600" algn="ctr"/>
            <a:r>
              <a:rPr lang="en-US" dirty="0"/>
              <a:t>Click to edit Caption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1C4915-52FA-9967-631F-849DFC9C32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4900" y="3581400"/>
            <a:ext cx="4114800" cy="226695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Follow-Up text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6786E61-FA21-15AC-D93B-8D253D0C86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8BCA461-5C19-07FF-4B34-E30567E11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0DCA09-C1B0-279E-8870-99448C2D9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Info">
    <p:bg>
      <p:bgPr>
        <a:blipFill dpi="0"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41D7-66D8-1A56-BC41-2EB60A019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600200"/>
            <a:ext cx="10972006" cy="2057400"/>
          </a:xfrm>
        </p:spPr>
        <p:txBody>
          <a:bodyPr anchor="b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Presenter’s Full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991E5-3BB9-3B13-90D3-F350B2A630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8807" y="3840480"/>
            <a:ext cx="10972006" cy="18288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Presenter’s Title &amp; Credentials</a:t>
            </a:r>
          </a:p>
          <a:p>
            <a:pPr lvl="0"/>
            <a:r>
              <a:rPr lang="en-US" dirty="0"/>
              <a:t>Specific Role &amp; Relevant Responsibilities</a:t>
            </a:r>
          </a:p>
          <a:p>
            <a:pPr lvl="0"/>
            <a:r>
              <a:rPr lang="en-US" dirty="0"/>
              <a:t>Ministry/Affiliation/Cause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9FFE5-9AF6-8A5C-07B4-DB11892357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13A6B-1E9A-3551-839F-366F77E9ED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BE176-FC3F-F617-9336-5F116A3172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3" y="5943600"/>
            <a:ext cx="12188825" cy="9141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D83E3-EB0C-2E4E-A03A-3B640F9F2B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My name will be great among the nations, from where the sun rises to where it sets. – Malachi 1:11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EFF1EA-8008-7AFD-F427-4C4CF8200B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647" y="381000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>
                <a:solidFill>
                  <a:schemeClr val="accent6">
                    <a:lumMod val="75000"/>
                  </a:schemeClr>
                </a:solidFill>
                <a:latin typeface="Azo Sans" panose="020B0603030303020204" pitchFamily="34" charset="77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OPTIONAL LOGO</a:t>
            </a:r>
            <a:br>
              <a:rPr lang="en-US" dirty="0"/>
            </a:br>
            <a:r>
              <a:rPr lang="en-US" dirty="0"/>
              <a:t>(CLICK TO ADD)</a:t>
            </a:r>
          </a:p>
        </p:txBody>
      </p:sp>
    </p:spTree>
    <p:extLst>
      <p:ext uri="{BB962C8B-B14F-4D97-AF65-F5344CB8AC3E}">
        <p14:creationId xmlns:p14="http://schemas.microsoft.com/office/powerpoint/2010/main" val="34999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D5D7-5FD4-CCFB-A48B-D94EDA70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0386-3793-CCC5-63B2-CAD49CB9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32CB4-1BD2-FD98-926E-5DD85B4C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49060-E5DB-3C09-037F-FD24F4E6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8FFCB-4AB1-CA67-93F9-97C159C6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3BBD-E0DB-8799-1F37-DDB7AF18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0075F2-EF94-58DC-8503-6AAAE09DD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3" y="1600198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420EAB-F43A-3CA7-C9FF-F54C47D6A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613" y="1600198"/>
            <a:ext cx="5029200" cy="41148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EAA2F4D-A7D9-74D8-9940-E8DB9BECA6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0922E9-D8DD-C540-C2D4-A9CE0F833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C5AC942-B82B-176A-27A0-54A0D84707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3BBD-E0DB-8799-1F37-DDB7AF18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0075F2-EF94-58DC-8503-6AAAE09DD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3618" y="1600198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420EAB-F43A-3CA7-C9FF-F54C47D6A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013" y="1600198"/>
            <a:ext cx="5029200" cy="41148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3988BCB-F9CB-0527-C172-D55F510DDD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8F0DB2D-6F91-50A1-3FD4-BB5A999B16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A72D28-7671-370E-216D-73744C702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003FAB-7A50-F7E7-ED8C-C740F61CAF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solidFill>
            <a:schemeClr val="tx1">
              <a:lumMod val="40000"/>
              <a:lumOff val="60000"/>
            </a:schemeClr>
          </a:solidFill>
          <a:ln w="38100" cap="flat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57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Full-Screen Image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(Click to add photo)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2E919D-1E2A-17CC-889C-708A12D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B29FA-7395-50E7-D791-A155A0114B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19675-BFDD-F716-3826-F3ABF9ACF8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96FA4-BB62-4772-ABA3-695227A13D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hoto &amp;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3BBD-E0DB-8799-1F37-DDB7AF18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0075F2-EF94-58DC-8503-6AAAE09DD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412" y="5257800"/>
            <a:ext cx="2743201" cy="548640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None/>
              <a:defRPr sz="1600" i="1"/>
            </a:lvl1pPr>
            <a:lvl2pPr marL="228600" indent="0">
              <a:buNone/>
              <a:defRPr i="1"/>
            </a:lvl2pPr>
            <a:lvl3pPr marL="457200" indent="0">
              <a:buNone/>
              <a:defRPr i="1"/>
            </a:lvl3pPr>
            <a:lvl4pPr marL="628650" indent="0">
              <a:buNone/>
              <a:defRPr i="1"/>
            </a:lvl4pPr>
            <a:lvl5pPr marL="1143000" indent="0">
              <a:buNone/>
              <a:defRPr i="1"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420EAB-F43A-3CA7-C9FF-F54C47D6A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0208" y="1600200"/>
            <a:ext cx="2743200" cy="36576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204FC80-A1CC-E9A7-2052-0177800588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75012" y="1600200"/>
            <a:ext cx="2743200" cy="36576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lang="en-US" sz="2000" b="0" i="0" kern="1200" dirty="0" smtClean="0">
                <a:solidFill>
                  <a:schemeClr val="bg1"/>
                </a:solidFill>
                <a:latin typeface="Azo Sans" panose="020B0603030303020204" pitchFamily="34" charset="77"/>
                <a:ea typeface="+mn-ea"/>
                <a:cs typeface="+mn-cs"/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44A68D6-EB56-706A-D7CA-CCACC21985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0612" y="1600200"/>
            <a:ext cx="2743200" cy="36576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lang="en-US" sz="2000" b="0" i="0" kern="1200" dirty="0" smtClean="0">
                <a:solidFill>
                  <a:schemeClr val="bg1"/>
                </a:solidFill>
                <a:latin typeface="Azo Sans" panose="020B0603030303020204" pitchFamily="34" charset="77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1887A3-0987-7FB3-DD55-F704C8517D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65416" y="1600200"/>
            <a:ext cx="2743200" cy="36576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lang="en-US" sz="2000" b="0" i="0" kern="1200" dirty="0" smtClean="0">
                <a:solidFill>
                  <a:schemeClr val="bg1"/>
                </a:solidFill>
                <a:latin typeface="Azo Sans" panose="020B0603030303020204" pitchFamily="34" charset="77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2A33DA5-6CD4-7287-DA33-F36131D14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4215" y="5257800"/>
            <a:ext cx="2743201" cy="548640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None/>
              <a:defRPr sz="1600" i="1"/>
            </a:lvl1pPr>
            <a:lvl2pPr marL="228600" indent="0">
              <a:buNone/>
              <a:defRPr i="1"/>
            </a:lvl2pPr>
            <a:lvl3pPr marL="457200" indent="0">
              <a:buNone/>
              <a:defRPr i="1"/>
            </a:lvl3pPr>
            <a:lvl4pPr marL="628650" indent="0">
              <a:buNone/>
              <a:defRPr i="1"/>
            </a:lvl4pPr>
            <a:lvl5pPr marL="1143000" indent="0">
              <a:buNone/>
              <a:defRPr i="1"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EA21545-8010-70CE-4F66-AA2BB633E9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612" y="5257800"/>
            <a:ext cx="2743201" cy="548640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None/>
              <a:defRPr sz="1600" i="1"/>
            </a:lvl1pPr>
            <a:lvl2pPr marL="228600" indent="0">
              <a:buNone/>
              <a:defRPr i="1"/>
            </a:lvl2pPr>
            <a:lvl3pPr marL="457200" indent="0">
              <a:buNone/>
              <a:defRPr i="1"/>
            </a:lvl3pPr>
            <a:lvl4pPr marL="628650" indent="0">
              <a:buNone/>
              <a:defRPr i="1"/>
            </a:lvl4pPr>
            <a:lvl5pPr marL="1143000" indent="0">
              <a:buNone/>
              <a:defRPr i="1"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D47C209-C628-FB68-4031-6F83A8F078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6211" y="5257800"/>
            <a:ext cx="2743201" cy="548640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None/>
              <a:defRPr sz="1600" i="1"/>
            </a:lvl1pPr>
            <a:lvl2pPr marL="228600" indent="0">
              <a:buNone/>
              <a:defRPr i="1"/>
            </a:lvl2pPr>
            <a:lvl3pPr marL="457200" indent="0">
              <a:buNone/>
              <a:defRPr i="1"/>
            </a:lvl3pPr>
            <a:lvl4pPr marL="628650" indent="0">
              <a:buNone/>
              <a:defRPr i="1"/>
            </a:lvl4pPr>
            <a:lvl5pPr marL="1143000" indent="0">
              <a:buNone/>
              <a:defRPr i="1"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285E2B5-E6AC-979B-08FC-50C54310F0A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63BEE03-352E-9518-5F5A-B6A9E493AE5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6BD5EE5-B227-D7B1-470B-7050FB9CE05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04178D-5710-F7C7-A1B2-C3ACFDF4F5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06092" y="-228600"/>
            <a:ext cx="4297680" cy="7315200"/>
          </a:xfr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lIns="274320" tIns="548640" rIns="548640" bIns="548640" rtlCol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lang="en-US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(Click to add </a:t>
            </a:r>
            <a:br>
              <a:rPr lang="en-US" dirty="0"/>
            </a:br>
            <a:r>
              <a:rPr lang="en-US" dirty="0"/>
              <a:t>content to</a:t>
            </a:r>
            <a:br>
              <a:rPr lang="en-US" dirty="0"/>
            </a:br>
            <a:r>
              <a:rPr lang="en-US" dirty="0"/>
              <a:t>Sidebar)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E24F5-7A04-3B9C-7003-72E62D56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381000"/>
            <a:ext cx="7498079" cy="1309688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9F6BC-1050-642D-5F60-0B1172FD9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1600201"/>
            <a:ext cx="5387975" cy="6000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3ED00-6791-0FBB-74BE-DF34501CA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013" y="2505075"/>
            <a:ext cx="5387975" cy="336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7BB6C-9DC1-F9CF-3529-81EA9CE2B4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654733" y="3428999"/>
            <a:ext cx="3017520" cy="2438401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 b="1" i="1" spc="-50" baseline="0">
                <a:solidFill>
                  <a:schemeClr val="bg1"/>
                </a:solidFill>
                <a:latin typeface="Azo Sans Black" panose="020B06030303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“Click to add Callout text on top of Sidebar!”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586AD5C-9DDD-7AEE-2711-382F998E90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B7187E2-F7B9-CB47-A048-FD6D43DCDE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8CE07A7-6D6F-44D4-5E7C-66FD290720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7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429D22-A12F-E07A-E039-51F398323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Table title style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B5362E5-DD78-8005-5791-E1FAA9A8731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8013" y="1298448"/>
            <a:ext cx="10972800" cy="5175504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table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F6AABE-FB8A-AC80-9A18-69B088CA44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FF990-A17C-2579-E32D-5C6861BF8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C8C3D-6200-49C3-B99A-A08126F492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alphaModFix amt="49534"/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08AC-8F86-D2F3-DE24-A1FA980E3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213" y="5867400"/>
            <a:ext cx="1827212" cy="990362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16AE1-03A5-43EE-9D69-E13117025F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5943600"/>
            <a:ext cx="12188825" cy="91416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89F85-0A92-21A7-9D3B-87EC1E00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384048"/>
            <a:ext cx="109728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F0CD4-A5D2-B5A0-0518-CF2808D5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72799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249A-5DD1-FDA0-633A-808CC7D0B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4013" y="6217920"/>
            <a:ext cx="6858000" cy="3047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lang="en-US" sz="1200" b="0" i="0" spc="-50" baseline="0" smtClean="0">
                <a:solidFill>
                  <a:schemeClr val="tx1"/>
                </a:solidFill>
                <a:effectLst/>
                <a:latin typeface="Azo Sans" panose="020B0603030303020204" pitchFamily="34" charset="77"/>
              </a:defRPr>
            </a:lvl1pPr>
          </a:lstStyle>
          <a:p>
            <a:r>
              <a:rPr lang="en-US" dirty="0"/>
              <a:t>My name will be great among the nations, from where the sun rises to where it sets. – Malachi 1:11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6EB43-61D8-26B6-F454-6B92F72DB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8412" y="381000"/>
            <a:ext cx="4570412" cy="304800"/>
          </a:xfrm>
          <a:prstGeom prst="rect">
            <a:avLst/>
          </a:prstGeom>
        </p:spPr>
        <p:txBody>
          <a:bodyPr vert="horz" lIns="0" tIns="0" rIns="548640" bIns="0" rtlCol="0" anchor="ctr" anchorCtr="0"/>
          <a:lstStyle>
            <a:lvl1pPr algn="r">
              <a:lnSpc>
                <a:spcPct val="85000"/>
              </a:lnSpc>
              <a:defRPr sz="1800" b="1" i="1">
                <a:solidFill>
                  <a:schemeClr val="bg1">
                    <a:alpha val="35081"/>
                  </a:schemeClr>
                </a:solidFill>
                <a:latin typeface="Azo Sans Black" panose="020B0603030303020204" pitchFamily="34" charset="77"/>
              </a:defRPr>
            </a:lvl1pPr>
          </a:lstStyle>
          <a:p>
            <a:r>
              <a:rPr lang="en-US" dirty="0"/>
              <a:t>MAP TALKS</a:t>
            </a:r>
          </a:p>
        </p:txBody>
      </p:sp>
    </p:spTree>
    <p:extLst>
      <p:ext uri="{BB962C8B-B14F-4D97-AF65-F5344CB8AC3E}">
        <p14:creationId xmlns:p14="http://schemas.microsoft.com/office/powerpoint/2010/main" val="11231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1" r:id="rId3"/>
    <p:sldLayoutId id="2147483703" r:id="rId4"/>
    <p:sldLayoutId id="2147483710" r:id="rId5"/>
    <p:sldLayoutId id="2147483705" r:id="rId6"/>
    <p:sldLayoutId id="2147483711" r:id="rId7"/>
    <p:sldLayoutId id="2147483704" r:id="rId8"/>
    <p:sldLayoutId id="2147483713" r:id="rId9"/>
    <p:sldLayoutId id="2147483712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accent4"/>
          </a:solidFill>
          <a:latin typeface="Azo Sans Black" panose="020B06030303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2pPr>
      <a:lvl3pPr marL="628650" indent="-171450" algn="l" defTabSz="914400" rtl="0" eaLnBrk="1" latinLnBrk="0" hangingPunct="1">
        <a:lnSpc>
          <a:spcPct val="100000"/>
        </a:lnSpc>
        <a:spcBef>
          <a:spcPts val="900"/>
        </a:spcBef>
        <a:buClr>
          <a:schemeClr val="accent4"/>
        </a:buClr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4pPr>
      <a:lvl5pPr marL="1200150" indent="-5715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151" userDrawn="1">
          <p15:clr>
            <a:srgbClr val="F26B43"/>
          </p15:clr>
        </p15:guide>
        <p15:guide id="4" pos="767" userDrawn="1">
          <p15:clr>
            <a:srgbClr val="F26B43"/>
          </p15:clr>
        </p15:guide>
        <p15:guide id="5" pos="383" userDrawn="1">
          <p15:clr>
            <a:srgbClr val="F26B43"/>
          </p15:clr>
        </p15:guide>
        <p15:guide id="6" pos="6527" userDrawn="1">
          <p15:clr>
            <a:srgbClr val="F26B43"/>
          </p15:clr>
        </p15:guide>
        <p15:guide id="7" pos="6911" userDrawn="1">
          <p15:clr>
            <a:srgbClr val="F26B43"/>
          </p15:clr>
        </p15:guide>
        <p15:guide id="8" pos="7295" userDrawn="1">
          <p15:clr>
            <a:srgbClr val="F26B43"/>
          </p15:clr>
        </p15:guide>
        <p15:guide id="9" orient="horz" pos="624" userDrawn="1">
          <p15:clr>
            <a:srgbClr val="F26B43"/>
          </p15:clr>
        </p15:guide>
        <p15:guide id="10" orient="horz" pos="432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3696" userDrawn="1">
          <p15:clr>
            <a:srgbClr val="F26B43"/>
          </p15:clr>
        </p15:guide>
        <p15:guide id="13" orient="horz" pos="3888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Ayres@nextGENanglican.com" TargetMode="External"/><Relationship Id="rId2" Type="http://schemas.openxmlformats.org/officeDocument/2006/relationships/hyperlink" Target="https://www.nextgenanglican.com/ngli-acces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greto@nextgenanglican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ayres@nextgenanglican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ayres@nextgenanglican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yres@nextgenanglican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26D0-0BEA-F776-E903-E94AB9F9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38200"/>
            <a:ext cx="10972006" cy="2971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6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Access</a:t>
            </a:r>
            <a:r>
              <a:rPr lang="en-US" sz="5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5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with a </a:t>
            </a:r>
            <a:br>
              <a:rPr lang="en-US" sz="5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Generation</a:t>
            </a:r>
            <a:endParaRPr lang="en-US" sz="540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BC607E0-C720-50F0-38F7-64F9A3684F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AB1861-FBB7-5660-1EF7-18CF24B1858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ECD66D-50DD-F275-4E7E-EC489C90706F}"/>
              </a:ext>
            </a:extLst>
          </p:cNvPr>
          <p:cNvSpPr txBox="1"/>
          <p:nvPr/>
        </p:nvSpPr>
        <p:spPr>
          <a:xfrm>
            <a:off x="303212" y="4514673"/>
            <a:ext cx="8763000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A0000"/>
                </a:solidFill>
                <a:effectLst/>
                <a:latin typeface="system-ui"/>
              </a:rPr>
              <a:t>For through him we both have access to the Father by one Spirit.  </a:t>
            </a:r>
          </a:p>
          <a:p>
            <a:pPr algn="r"/>
            <a:r>
              <a:rPr lang="en-US" b="0" i="0" dirty="0">
                <a:solidFill>
                  <a:srgbClr val="1A0000"/>
                </a:solidFill>
                <a:effectLst/>
                <a:latin typeface="system-ui"/>
              </a:rPr>
              <a:t>Ephesians 2:18</a:t>
            </a:r>
            <a:endParaRPr lang="en-US" dirty="0">
              <a:solidFill>
                <a:srgbClr val="1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11BFD-4AC2-B572-AB91-D336E3BC853E}"/>
              </a:ext>
            </a:extLst>
          </p:cNvPr>
          <p:cNvSpPr txBox="1"/>
          <p:nvPr/>
        </p:nvSpPr>
        <p:spPr>
          <a:xfrm>
            <a:off x="1255712" y="990600"/>
            <a:ext cx="9677400" cy="414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point is: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living with </a:t>
            </a: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disabilities are in every country…</a:t>
            </a: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every community…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2CDF2-41EE-38CA-110F-C1ADDC25626B}"/>
              </a:ext>
            </a:extLst>
          </p:cNvPr>
          <p:cNvSpPr txBox="1"/>
          <p:nvPr/>
        </p:nvSpPr>
        <p:spPr>
          <a:xfrm>
            <a:off x="912812" y="228600"/>
            <a:ext cx="10363200" cy="5772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…present in </a:t>
            </a:r>
            <a:r>
              <a:rPr lang="en-US" sz="3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 - but are often NOT present in our churches.</a:t>
            </a: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 statistics in USA related to disability: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people with disabilities say their 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is important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US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people with severe disabilities 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place of worship at least monthly.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parents surveyed 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</a:pPr>
            <a:r>
              <a:rPr lang="en-US" sz="3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changed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place of worship because 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child was not included or welcomed.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63704-3380-A6B0-935C-E04A8A706EBD}"/>
              </a:ext>
            </a:extLst>
          </p:cNvPr>
          <p:cNvSpPr txBox="1"/>
          <p:nvPr/>
        </p:nvSpPr>
        <p:spPr>
          <a:xfrm>
            <a:off x="989012" y="667457"/>
            <a:ext cx="10248901" cy="367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</a:pPr>
            <a:r>
              <a:rPr lang="en-US" sz="4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attune ourselves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</a:pPr>
            <a:r>
              <a:rPr lang="en-US" sz="4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their stories, </a:t>
            </a:r>
          </a:p>
          <a:p>
            <a:pPr marR="0" lvl="0">
              <a:lnSpc>
                <a:spcPct val="107000"/>
              </a:lnSpc>
            </a:pPr>
            <a:r>
              <a:rPr lang="en-US" sz="4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learn, grow, and serve together,</a:t>
            </a:r>
          </a:p>
          <a:p>
            <a:pPr marR="0" lvl="0">
              <a:lnSpc>
                <a:spcPct val="107000"/>
              </a:lnSpc>
            </a:pPr>
            <a:r>
              <a:rPr lang="en-US" sz="4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</a:t>
            </a:r>
            <a:r>
              <a:rPr lang="en-US" sz="4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become the complete Body, God calls us toward.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05069-3B5A-19AB-17D4-5A6EE4FF9D77}"/>
              </a:ext>
            </a:extLst>
          </p:cNvPr>
          <p:cNvSpPr txBox="1"/>
          <p:nvPr/>
        </p:nvSpPr>
        <p:spPr>
          <a:xfrm>
            <a:off x="1446212" y="4876800"/>
            <a:ext cx="9829800" cy="89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Now you are the body of Christ and individually members of it.</a:t>
            </a:r>
          </a:p>
          <a:p>
            <a:pPr algn="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1 Corinthians 12:27</a:t>
            </a:r>
          </a:p>
        </p:txBody>
      </p:sp>
    </p:spTree>
    <p:extLst>
      <p:ext uri="{BB962C8B-B14F-4D97-AF65-F5344CB8AC3E}">
        <p14:creationId xmlns:p14="http://schemas.microsoft.com/office/powerpoint/2010/main" val="31378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A353F-9084-86E3-3CDC-5998708B56B6}"/>
              </a:ext>
            </a:extLst>
          </p:cNvPr>
          <p:cNvSpPr txBox="1"/>
          <p:nvPr/>
        </p:nvSpPr>
        <p:spPr>
          <a:xfrm>
            <a:off x="1141413" y="914400"/>
            <a:ext cx="10363200" cy="46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last 20 years, there is </a:t>
            </a:r>
            <a:r>
              <a:rPr lang="en-US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emphasis on full inclusion of individuals with disabilities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Erik Carter describes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portraits of community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observed in society and reflected in the current landscape of disability and ministry within the contemporary church.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A353F-9084-86E3-3CDC-5998708B56B6}"/>
              </a:ext>
            </a:extLst>
          </p:cNvPr>
          <p:cNvSpPr txBox="1"/>
          <p:nvPr/>
        </p:nvSpPr>
        <p:spPr>
          <a:xfrm>
            <a:off x="684211" y="338071"/>
            <a:ext cx="10820401" cy="82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 portraits of community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11798DD4-1CA1-2ABE-4940-95A7E4CDC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7" y="1238667"/>
            <a:ext cx="9990088" cy="3084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8F199-8934-0AA6-06C0-5798B8833680}"/>
              </a:ext>
            </a:extLst>
          </p:cNvPr>
          <p:cNvSpPr txBox="1"/>
          <p:nvPr/>
        </p:nvSpPr>
        <p:spPr>
          <a:xfrm>
            <a:off x="684211" y="4586059"/>
            <a:ext cx="10668001" cy="97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Today there are fewer groups which intentionally exclude disabilities 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– Exclusion is often the natural outcome of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unintentionality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37BAC-8488-707A-28D5-C6B36D8EC32C}"/>
              </a:ext>
            </a:extLst>
          </p:cNvPr>
          <p:cNvSpPr txBox="1"/>
          <p:nvPr/>
        </p:nvSpPr>
        <p:spPr>
          <a:xfrm>
            <a:off x="684211" y="285690"/>
            <a:ext cx="18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Erik Carter</a:t>
            </a:r>
          </a:p>
        </p:txBody>
      </p:sp>
    </p:spTree>
    <p:extLst>
      <p:ext uri="{BB962C8B-B14F-4D97-AF65-F5344CB8AC3E}">
        <p14:creationId xmlns:p14="http://schemas.microsoft.com/office/powerpoint/2010/main" val="23919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1F06D-CB76-1FF3-A553-0B890E99F370}"/>
              </a:ext>
            </a:extLst>
          </p:cNvPr>
          <p:cNvSpPr txBox="1"/>
          <p:nvPr/>
        </p:nvSpPr>
        <p:spPr>
          <a:xfrm>
            <a:off x="1141412" y="838200"/>
            <a:ext cx="9906000" cy="4447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2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- Ministry with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means ensuring individuals with disabilities are encouraged and supported to participate in the same breadth of church experiences as anyone else.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Grounded in core theological beliefs.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naturally done in smaller congregations- seen as "taking care of __, to be a part of the community.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D0F9E-23AD-2659-904B-3FE4E9772E76}"/>
              </a:ext>
            </a:extLst>
          </p:cNvPr>
          <p:cNvSpPr txBox="1"/>
          <p:nvPr/>
        </p:nvSpPr>
        <p:spPr>
          <a:xfrm>
            <a:off x="1179512" y="914400"/>
            <a:ext cx="9829800" cy="395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en-US" sz="2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Belonging – Ministry With and By</a:t>
            </a:r>
            <a:endParaRPr lang="en-US" sz="2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Lives are shared &amp; mutual friendships form.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“Like anyone else, individuals with disabilities have God-given gifts and compelling friendships that are needed by others within the congregation.”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divided body is diminished, for every part needs every other part.” (Carter p6)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A353F-9084-86E3-3CDC-5998708B56B6}"/>
              </a:ext>
            </a:extLst>
          </p:cNvPr>
          <p:cNvSpPr txBox="1"/>
          <p:nvPr/>
        </p:nvSpPr>
        <p:spPr>
          <a:xfrm>
            <a:off x="684211" y="338071"/>
            <a:ext cx="10820401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 portraits of community</a:t>
            </a: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observed in society and reflected in the current landscape of disability and ministry within the contemporary church.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11798DD4-1CA1-2ABE-4940-95A7E4CDC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8" y="2783389"/>
            <a:ext cx="9990088" cy="3084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8F199-8934-0AA6-06C0-5798B8833680}"/>
              </a:ext>
            </a:extLst>
          </p:cNvPr>
          <p:cNvSpPr txBox="1"/>
          <p:nvPr/>
        </p:nvSpPr>
        <p:spPr>
          <a:xfrm>
            <a:off x="1438622" y="2000073"/>
            <a:ext cx="1524001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Ministry apart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16347-2829-057E-68DA-351398EE00E5}"/>
              </a:ext>
            </a:extLst>
          </p:cNvPr>
          <p:cNvSpPr txBox="1"/>
          <p:nvPr/>
        </p:nvSpPr>
        <p:spPr>
          <a:xfrm>
            <a:off x="3275011" y="2000073"/>
            <a:ext cx="1524001" cy="81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62" b="0" i="0" u="none" strike="noStrike" kern="1200" cap="none" spc="0" normalizeH="0" baseline="0" noProof="0" dirty="0">
                <a:ln>
                  <a:noFill/>
                </a:ln>
                <a:solidFill>
                  <a:srgbClr val="4E4E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Ministry </a:t>
            </a:r>
            <a:r>
              <a:rPr lang="en-US" dirty="0">
                <a:solidFill>
                  <a:srgbClr val="4E4E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endParaRPr kumimoji="0" lang="en-US" sz="2362" b="0" i="0" u="none" strike="noStrike" kern="1200" cap="none" spc="0" normalizeH="0" baseline="0" noProof="0" dirty="0">
              <a:ln>
                <a:noFill/>
              </a:ln>
              <a:solidFill>
                <a:srgbClr val="4E4E4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C4863-DC32-B503-A482-CC6DF73E2387}"/>
              </a:ext>
            </a:extLst>
          </p:cNvPr>
          <p:cNvSpPr txBox="1"/>
          <p:nvPr/>
        </p:nvSpPr>
        <p:spPr>
          <a:xfrm>
            <a:off x="4954186" y="2000073"/>
            <a:ext cx="1827212" cy="81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62" b="0" i="0" u="none" strike="noStrike" kern="1200" cap="none" spc="0" normalizeH="0" baseline="0" noProof="0" dirty="0">
                <a:ln>
                  <a:noFill/>
                </a:ln>
                <a:solidFill>
                  <a:srgbClr val="4E4E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Ministry </a:t>
            </a:r>
            <a:r>
              <a:rPr lang="en-US" dirty="0">
                <a:solidFill>
                  <a:srgbClr val="4E4E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among</a:t>
            </a:r>
            <a:endParaRPr kumimoji="0" lang="en-US" sz="2362" b="0" i="0" u="none" strike="noStrike" kern="1200" cap="none" spc="0" normalizeH="0" baseline="0" noProof="0" dirty="0">
              <a:ln>
                <a:noFill/>
              </a:ln>
              <a:solidFill>
                <a:srgbClr val="4E4E4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418CB-1B5A-63F9-477E-678EED18664C}"/>
              </a:ext>
            </a:extLst>
          </p:cNvPr>
          <p:cNvSpPr txBox="1"/>
          <p:nvPr/>
        </p:nvSpPr>
        <p:spPr>
          <a:xfrm>
            <a:off x="6803873" y="2000073"/>
            <a:ext cx="1827212" cy="81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62" b="0" i="0" u="none" strike="noStrike" kern="1200" cap="none" spc="0" normalizeH="0" baseline="0" noProof="0" dirty="0">
                <a:ln>
                  <a:noFill/>
                </a:ln>
                <a:solidFill>
                  <a:srgbClr val="4E4E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Ministry </a:t>
            </a:r>
            <a:r>
              <a:rPr lang="en-US" dirty="0">
                <a:solidFill>
                  <a:srgbClr val="4E4E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endParaRPr kumimoji="0" lang="en-US" sz="2362" b="0" i="0" u="none" strike="noStrike" kern="1200" cap="none" spc="0" normalizeH="0" baseline="0" noProof="0" dirty="0">
              <a:ln>
                <a:noFill/>
              </a:ln>
              <a:solidFill>
                <a:srgbClr val="4E4E4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651B1-80D4-B9DF-B5AB-6F2F34E46775}"/>
              </a:ext>
            </a:extLst>
          </p:cNvPr>
          <p:cNvSpPr txBox="1"/>
          <p:nvPr/>
        </p:nvSpPr>
        <p:spPr>
          <a:xfrm>
            <a:off x="8761412" y="2000073"/>
            <a:ext cx="1827212" cy="81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62" b="0" i="0" u="none" strike="noStrike" kern="1200" cap="none" spc="0" normalizeH="0" baseline="0" noProof="0" dirty="0">
                <a:ln>
                  <a:noFill/>
                </a:ln>
                <a:solidFill>
                  <a:srgbClr val="4E4E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Ministry with &amp; 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37BAC-8488-707A-28D5-C6B36D8EC32C}"/>
              </a:ext>
            </a:extLst>
          </p:cNvPr>
          <p:cNvSpPr txBox="1"/>
          <p:nvPr/>
        </p:nvSpPr>
        <p:spPr>
          <a:xfrm>
            <a:off x="684211" y="285690"/>
            <a:ext cx="18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Erik Carter</a:t>
            </a:r>
          </a:p>
        </p:txBody>
      </p:sp>
    </p:spTree>
    <p:extLst>
      <p:ext uri="{BB962C8B-B14F-4D97-AF65-F5344CB8AC3E}">
        <p14:creationId xmlns:p14="http://schemas.microsoft.com/office/powerpoint/2010/main" val="10859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D9E1F-B5BB-6EB7-E8D2-D0B341BB4C67}"/>
              </a:ext>
            </a:extLst>
          </p:cNvPr>
          <p:cNvSpPr txBox="1"/>
          <p:nvPr/>
        </p:nvSpPr>
        <p:spPr>
          <a:xfrm>
            <a:off x="912812" y="990600"/>
            <a:ext cx="9829800" cy="420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raise up a new generation of leaders within the ACNA who recognize our mission includes those affected by disability as equal agents of the Gospel?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 intentional.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DF415-4C0C-FCA3-4E21-7052E50EADF8}"/>
              </a:ext>
            </a:extLst>
          </p:cNvPr>
          <p:cNvSpPr txBox="1"/>
          <p:nvPr/>
        </p:nvSpPr>
        <p:spPr>
          <a:xfrm>
            <a:off x="1293812" y="1371600"/>
            <a:ext cx="9601200" cy="3003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 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Calling</a:t>
            </a:r>
            <a:r>
              <a:rPr lang="en-US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233631-2FA6-C07E-F1FC-43DE3E513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2" y="2092062"/>
            <a:ext cx="8077200" cy="2251337"/>
          </a:xfrm>
        </p:spPr>
        <p:txBody>
          <a:bodyPr anchor="t"/>
          <a:lstStyle/>
          <a:p>
            <a:r>
              <a:rPr lang="en-US" sz="5400" dirty="0"/>
              <a:t>Kathy Ayres</a:t>
            </a:r>
            <a:br>
              <a:rPr lang="en-US" dirty="0"/>
            </a:br>
            <a:r>
              <a:rPr lang="en-US" dirty="0"/>
              <a:t>Coordinator</a:t>
            </a:r>
            <a:br>
              <a:rPr lang="en-US" dirty="0"/>
            </a:br>
            <a:r>
              <a:rPr lang="en-US" dirty="0"/>
              <a:t>Access Leadership Network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C93BA-E5FF-6341-5BD3-DC85B89D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ystem-ui"/>
              </a:rPr>
              <a:t>For through him we both have access to the Father by one Spirit.  Ephesians 2:18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76F8E-CB89-7512-D17D-40872D5AC7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MAP TALKS</a:t>
            </a:r>
          </a:p>
        </p:txBody>
      </p:sp>
    </p:spTree>
    <p:extLst>
      <p:ext uri="{BB962C8B-B14F-4D97-AF65-F5344CB8AC3E}">
        <p14:creationId xmlns:p14="http://schemas.microsoft.com/office/powerpoint/2010/main" val="2589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DF415-4C0C-FCA3-4E21-7052E50EADF8}"/>
              </a:ext>
            </a:extLst>
          </p:cNvPr>
          <p:cNvSpPr txBox="1"/>
          <p:nvPr/>
        </p:nvSpPr>
        <p:spPr>
          <a:xfrm>
            <a:off x="1293812" y="1371600"/>
            <a:ext cx="9601200" cy="3003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 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Calling  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endParaRPr lang="en-US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79D3C-12FB-4C11-3648-6DA75958FA3A}"/>
              </a:ext>
            </a:extLst>
          </p:cNvPr>
          <p:cNvSpPr txBox="1"/>
          <p:nvPr/>
        </p:nvSpPr>
        <p:spPr>
          <a:xfrm>
            <a:off x="912812" y="685800"/>
            <a:ext cx="9677400" cy="520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my church do?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ways to help in any setting: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Have online registration for events &amp; activities. Include a line to ask: “Are there any supports or accommodations you need to fully participate?”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Acknowledge, greet, and give eye contact to people with disabilities. Wrap them into conversations with others.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Admit when you’re not sure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to do – When you see someone struggling, </a:t>
            </a:r>
            <a:r>
              <a:rPr lang="en-US" sz="2400" u="sng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admit you may be unsure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to best help, but let them know you are glad they are here and if we put our heads together we can figure out a way forward to make things better.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A4E30-2906-FDF1-2CC3-AF02A4C3078C}"/>
              </a:ext>
            </a:extLst>
          </p:cNvPr>
          <p:cNvSpPr txBox="1"/>
          <p:nvPr/>
        </p:nvSpPr>
        <p:spPr>
          <a:xfrm>
            <a:off x="836612" y="533400"/>
            <a:ext cx="10210800" cy="5194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Four Teams of Access Leadership Network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Advocacy Team 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Supports parishes in their efforts to bring about genuine belonging in the life of the church for all affected by disability. 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This team further seeks to walk alongside people with disabilities to empower them to become their own best advocates.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Resource Team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Connects people and 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shares resources to support the church’s ministry with and by people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28537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A4E30-2906-FDF1-2CC3-AF02A4C3078C}"/>
              </a:ext>
            </a:extLst>
          </p:cNvPr>
          <p:cNvSpPr txBox="1"/>
          <p:nvPr/>
        </p:nvSpPr>
        <p:spPr>
          <a:xfrm>
            <a:off x="836612" y="381000"/>
            <a:ext cx="9982200" cy="5867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Team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training for churches to build community, foster belonging and make accommodations for individuals with and without disabilities.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Team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Researches biblically based and Spirit-led evidence-based perspectives on disability ministry and what it means to be a valued member of the Body of Christ.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guide and inform the other teams of Access Leadership Network and ministry in local churches.</a:t>
            </a:r>
          </a:p>
          <a:p>
            <a:pPr marL="112713"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support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like to have a dedicated team praying daily for our work.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A4E30-2906-FDF1-2CC3-AF02A4C3078C}"/>
              </a:ext>
            </a:extLst>
          </p:cNvPr>
          <p:cNvSpPr txBox="1"/>
          <p:nvPr/>
        </p:nvSpPr>
        <p:spPr>
          <a:xfrm>
            <a:off x="836612" y="685800"/>
            <a:ext cx="9982200" cy="5347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Teams of Access Leadership Network</a:t>
            </a: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 Team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Supports parishes in their efforts to bring about genuine belonging in the life of the church for all affected by disability.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team further seeks to walk alongside people with disabilities to empower them to become their own best advocates.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Team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Connects people and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shares resources to support the church’s ministry with and by people with disabilities.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Team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training for churches to build community, foster belonging and make accommodations for individuals with and without disabilities.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Team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Researches biblically based and Spirit-led evidence-based perspectives on disability ministry and what it means to be a valued member of the Body of Christ.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guide and inform the other teams of Access Leadership Network and ministry in local churches.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support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like to have a dedicated team praying daily for our work.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91292-3299-AABB-E1B9-53C992D0D725}"/>
              </a:ext>
            </a:extLst>
          </p:cNvPr>
          <p:cNvSpPr txBox="1"/>
          <p:nvPr/>
        </p:nvSpPr>
        <p:spPr>
          <a:xfrm>
            <a:off x="684212" y="685800"/>
            <a:ext cx="9677400" cy="4612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en-US" sz="3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Access Leadership Network</a:t>
            </a: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AcLN</a:t>
            </a: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 up for the monthly Newsletter 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our webpage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https://www.nextgenanglican.com/ngli-access</a:t>
            </a: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oin the work of a Team – email      </a:t>
            </a:r>
            <a:r>
              <a:rPr lang="en-US" sz="28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KAyres@nextGENanglican.com</a:t>
            </a: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F32AEAEA-A6FE-27BF-8D03-17B3436FB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1905000"/>
            <a:ext cx="182221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1AE9B-5CF7-B424-83D4-AF71BA8AD940}"/>
              </a:ext>
            </a:extLst>
          </p:cNvPr>
          <p:cNvSpPr txBox="1"/>
          <p:nvPr/>
        </p:nvSpPr>
        <p:spPr>
          <a:xfrm>
            <a:off x="1065212" y="838200"/>
            <a:ext cx="9677400" cy="466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and Invite others to attend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Imago Dei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Welcoming Every Voice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collaborative event with Women’s Leadership Initiative and </a:t>
            </a:r>
            <a:r>
              <a:rPr lang="en-US" sz="24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AcLN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listen to voices in the church that are sometimes left out and overlooked.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and women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welcome to attend this event.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us </a:t>
            </a: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at 8:30 PM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(ET).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 to receive a zoom invitation.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register: </a:t>
            </a:r>
            <a:r>
              <a:rPr lang="en-US" sz="2400" u="sng" dirty="0">
                <a:solidFill>
                  <a:srgbClr val="1155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https://us06web.zoom.us/meeting/register/tZ0kde-sqDgiGNO5MRChKDM8LS62KfrsUzkg</a:t>
            </a:r>
            <a:endParaRPr lang="en-US" sz="2400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D353DDE-6ACA-3987-BF59-CECEEFE5E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12" y="3572866"/>
            <a:ext cx="1828800" cy="23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26A0E-B998-5439-D3DB-9A5C246273FD}"/>
              </a:ext>
            </a:extLst>
          </p:cNvPr>
          <p:cNvSpPr txBox="1"/>
          <p:nvPr/>
        </p:nvSpPr>
        <p:spPr>
          <a:xfrm>
            <a:off x="1370012" y="1524000"/>
            <a:ext cx="9677400" cy="3149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a Meeting</a:t>
            </a:r>
            <a:r>
              <a:rPr lang="en-US" sz="4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someone at your church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a Team to journey with you.</a:t>
            </a:r>
            <a:r>
              <a:rPr lang="en-US" sz="4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A22C-5819-D7B4-EE83-7BC52496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Connected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B33F-60B7-E824-578D-7EFBFF50163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2DE7-9EBA-87DC-9742-001B3AE507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485" y="1298448"/>
            <a:ext cx="9553527" cy="21305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A24618-2DA0-52EA-50BA-18FC90A95E73}"/>
              </a:ext>
            </a:extLst>
          </p:cNvPr>
          <p:cNvSpPr txBox="1"/>
          <p:nvPr/>
        </p:nvSpPr>
        <p:spPr>
          <a:xfrm>
            <a:off x="836612" y="4239161"/>
            <a:ext cx="1089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zo Sans" panose="020B0603030303020204"/>
              </a:rPr>
              <a:t>For more information, contact </a:t>
            </a:r>
            <a:r>
              <a:rPr lang="en-US" sz="2000" b="1" dirty="0">
                <a:latin typeface="Azo Sans" panose="020B0603030303020204"/>
              </a:rPr>
              <a:t>Jessica Jones </a:t>
            </a:r>
            <a:r>
              <a:rPr lang="en-US" sz="2000" dirty="0">
                <a:latin typeface="Azo Sans" panose="020B0603030303020204"/>
              </a:rPr>
              <a:t>(</a:t>
            </a:r>
            <a:r>
              <a:rPr lang="en-US" sz="2000" dirty="0">
                <a:latin typeface="Azo Sans" panose="020B0603030303020204"/>
                <a:hlinkClick r:id="rId3"/>
              </a:rPr>
              <a:t>jjones@nextgenanglican.com</a:t>
            </a:r>
            <a:r>
              <a:rPr lang="en-US" sz="2000" dirty="0">
                <a:latin typeface="Azo Sans" panose="020B0603030303020204"/>
              </a:rPr>
              <a:t>)</a:t>
            </a:r>
          </a:p>
          <a:p>
            <a:pPr algn="ctr"/>
            <a:endParaRPr lang="en-US" sz="2000" dirty="0">
              <a:latin typeface="Azo Sans" panose="020B0603030303020204"/>
            </a:endParaRPr>
          </a:p>
          <a:p>
            <a:pPr algn="ctr"/>
            <a:r>
              <a:rPr lang="en-US" sz="2000" b="1" dirty="0">
                <a:latin typeface="Azo Sans" panose="020B0603030303020204"/>
              </a:rPr>
              <a:t>n</a:t>
            </a:r>
            <a:r>
              <a:rPr lang="en-US" sz="2000" b="1" i="0" dirty="0">
                <a:effectLst/>
                <a:latin typeface="Azo Sans" panose="020B0603030303020204"/>
              </a:rPr>
              <a:t>extgenanglican.com</a:t>
            </a:r>
          </a:p>
          <a:p>
            <a:pPr algn="ctr"/>
            <a:endParaRPr lang="en-US" sz="2000" dirty="0">
              <a:latin typeface="Azo Sans" panose="020B0603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36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A22C-5819-D7B4-EE83-7BC52496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Connected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B33F-60B7-E824-578D-7EFBFF50163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2DE7-9EBA-87DC-9742-001B3AE507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013" y="685800"/>
            <a:ext cx="6858000" cy="2299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A24618-2DA0-52EA-50BA-18FC90A95E73}"/>
              </a:ext>
            </a:extLst>
          </p:cNvPr>
          <p:cNvSpPr txBox="1"/>
          <p:nvPr/>
        </p:nvSpPr>
        <p:spPr>
          <a:xfrm>
            <a:off x="874713" y="3505200"/>
            <a:ext cx="10896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zo Sans" panose="020B0603030303020204"/>
              </a:rPr>
              <a:t>For more information, contact </a:t>
            </a:r>
            <a:r>
              <a:rPr lang="en-US" sz="2400" b="1" dirty="0">
                <a:latin typeface="Azo Sans" panose="020B0603030303020204"/>
              </a:rPr>
              <a:t>Kathy Ayres </a:t>
            </a:r>
            <a:r>
              <a:rPr lang="en-US" sz="2400" dirty="0">
                <a:latin typeface="Azo Sans" panose="020B0603030303020204"/>
              </a:rPr>
              <a:t>(</a:t>
            </a:r>
            <a:r>
              <a:rPr lang="en-US" sz="2400" dirty="0">
                <a:latin typeface="Azo Sans" panose="020B0603030303020204"/>
                <a:hlinkClick r:id="rId3"/>
              </a:rPr>
              <a:t>kayres@nextgenanglican.com</a:t>
            </a:r>
            <a:r>
              <a:rPr lang="en-US" sz="2400" dirty="0">
                <a:latin typeface="Azo Sans" panose="020B0603030303020204"/>
              </a:rPr>
              <a:t>)</a:t>
            </a:r>
          </a:p>
          <a:p>
            <a:pPr algn="ctr"/>
            <a:endParaRPr lang="en-US" sz="2400" dirty="0">
              <a:latin typeface="Azo Sans" panose="020B0603030303020204"/>
            </a:endParaRPr>
          </a:p>
          <a:p>
            <a:pPr algn="ctr"/>
            <a:r>
              <a:rPr lang="en-US" sz="2400" b="1" dirty="0">
                <a:latin typeface="Azo Sans" panose="020B0603030303020204"/>
              </a:rPr>
              <a:t>n</a:t>
            </a:r>
            <a:r>
              <a:rPr lang="en-US" sz="2400" b="1" i="0" dirty="0">
                <a:effectLst/>
                <a:latin typeface="Azo Sans" panose="020B0603030303020204"/>
              </a:rPr>
              <a:t>extgenanglican.com</a:t>
            </a:r>
          </a:p>
          <a:p>
            <a:pPr algn="ctr"/>
            <a:endParaRPr lang="en-US" sz="2000" dirty="0">
              <a:latin typeface="Azo Sans" panose="020B0603030303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7C888-F683-F6C0-B4C2-86B30E869D08}"/>
              </a:ext>
            </a:extLst>
          </p:cNvPr>
          <p:cNvSpPr txBox="1"/>
          <p:nvPr/>
        </p:nvSpPr>
        <p:spPr>
          <a:xfrm>
            <a:off x="1141411" y="5269585"/>
            <a:ext cx="10058401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80200"/>
                </a:solidFill>
                <a:effectLst/>
                <a:latin typeface="system-ui"/>
              </a:rPr>
              <a:t>For through him we both have access to the Father by one Spirit.  Ephesians 2:18</a:t>
            </a:r>
            <a:endParaRPr lang="en-US" dirty="0">
              <a:solidFill>
                <a:srgbClr val="380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2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564" y="990600"/>
            <a:ext cx="9145696" cy="1950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412" y="3429000"/>
            <a:ext cx="6858000" cy="2299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6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A22C-5819-D7B4-EE83-7BC52496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Connected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B33F-60B7-E824-578D-7EFBFF50163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2DE7-9EBA-87DC-9742-001B3AE507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013" y="992805"/>
            <a:ext cx="6858000" cy="2299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A24618-2DA0-52EA-50BA-18FC90A95E73}"/>
              </a:ext>
            </a:extLst>
          </p:cNvPr>
          <p:cNvSpPr txBox="1"/>
          <p:nvPr/>
        </p:nvSpPr>
        <p:spPr>
          <a:xfrm>
            <a:off x="836612" y="3937076"/>
            <a:ext cx="1089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zo Sans" panose="020B0603030303020204"/>
              </a:rPr>
              <a:t>For more information, contact </a:t>
            </a:r>
            <a:r>
              <a:rPr lang="en-US" sz="2000" b="1" dirty="0">
                <a:latin typeface="Azo Sans" panose="020B0603030303020204"/>
              </a:rPr>
              <a:t>Kathy Ayres </a:t>
            </a:r>
            <a:r>
              <a:rPr lang="en-US" sz="2000" dirty="0">
                <a:latin typeface="Azo Sans" panose="020B0603030303020204"/>
              </a:rPr>
              <a:t>(</a:t>
            </a:r>
            <a:r>
              <a:rPr lang="en-US" sz="2000" dirty="0">
                <a:latin typeface="Azo Sans" panose="020B0603030303020204"/>
                <a:hlinkClick r:id="rId3"/>
              </a:rPr>
              <a:t>kayres@nextgenanglican.com</a:t>
            </a:r>
            <a:r>
              <a:rPr lang="en-US" sz="2000" dirty="0">
                <a:latin typeface="Azo Sans" panose="020B0603030303020204"/>
              </a:rPr>
              <a:t>)</a:t>
            </a:r>
          </a:p>
          <a:p>
            <a:pPr algn="ctr"/>
            <a:endParaRPr lang="en-US" sz="2000" dirty="0">
              <a:latin typeface="Azo Sans" panose="020B0603030303020204"/>
            </a:endParaRPr>
          </a:p>
          <a:p>
            <a:pPr algn="ctr"/>
            <a:r>
              <a:rPr lang="en-US" sz="2000" b="1" dirty="0">
                <a:latin typeface="Azo Sans" panose="020B0603030303020204"/>
              </a:rPr>
              <a:t>n</a:t>
            </a:r>
            <a:r>
              <a:rPr lang="en-US" sz="2000" b="1" i="0" dirty="0">
                <a:effectLst/>
                <a:latin typeface="Azo Sans" panose="020B0603030303020204"/>
              </a:rPr>
              <a:t>extgenanglican.com</a:t>
            </a:r>
          </a:p>
          <a:p>
            <a:pPr algn="ctr"/>
            <a:endParaRPr lang="en-US" sz="2000" dirty="0">
              <a:latin typeface="Azo Sans" panose="020B0603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43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A22C-5819-D7B4-EE83-7BC52496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Connected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B33F-60B7-E824-578D-7EFBFF50163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2DE7-9EBA-87DC-9742-001B3AE507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013" y="685800"/>
            <a:ext cx="6858000" cy="2299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A24618-2DA0-52EA-50BA-18FC90A95E73}"/>
              </a:ext>
            </a:extLst>
          </p:cNvPr>
          <p:cNvSpPr txBox="1"/>
          <p:nvPr/>
        </p:nvSpPr>
        <p:spPr>
          <a:xfrm>
            <a:off x="874713" y="3505200"/>
            <a:ext cx="10896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zo Sans" panose="020B0603030303020204"/>
              </a:rPr>
              <a:t>For more information, contact </a:t>
            </a:r>
            <a:r>
              <a:rPr lang="en-US" sz="2400" b="1" dirty="0">
                <a:latin typeface="Azo Sans" panose="020B0603030303020204"/>
              </a:rPr>
              <a:t>Kathy Ayres </a:t>
            </a:r>
            <a:r>
              <a:rPr lang="en-US" sz="2400" dirty="0">
                <a:latin typeface="Azo Sans" panose="020B0603030303020204"/>
              </a:rPr>
              <a:t>(</a:t>
            </a:r>
            <a:r>
              <a:rPr lang="en-US" sz="2400" dirty="0">
                <a:latin typeface="Azo Sans" panose="020B0603030303020204"/>
                <a:hlinkClick r:id="rId3"/>
              </a:rPr>
              <a:t>kayres@nextgenanglican.com</a:t>
            </a:r>
            <a:r>
              <a:rPr lang="en-US" sz="2400" dirty="0">
                <a:latin typeface="Azo Sans" panose="020B0603030303020204"/>
              </a:rPr>
              <a:t>)</a:t>
            </a:r>
          </a:p>
          <a:p>
            <a:pPr algn="ctr"/>
            <a:endParaRPr lang="en-US" sz="2400" dirty="0">
              <a:latin typeface="Azo Sans" panose="020B0603030303020204"/>
            </a:endParaRPr>
          </a:p>
          <a:p>
            <a:pPr algn="ctr"/>
            <a:r>
              <a:rPr lang="en-US" sz="2400" b="1" dirty="0">
                <a:latin typeface="Azo Sans" panose="020B0603030303020204"/>
              </a:rPr>
              <a:t>n</a:t>
            </a:r>
            <a:r>
              <a:rPr lang="en-US" sz="2400" b="1" i="0" dirty="0">
                <a:effectLst/>
                <a:latin typeface="Azo Sans" panose="020B0603030303020204"/>
              </a:rPr>
              <a:t>extgenanglican.com</a:t>
            </a:r>
          </a:p>
          <a:p>
            <a:pPr algn="ctr"/>
            <a:endParaRPr lang="en-US" sz="2000" dirty="0">
              <a:latin typeface="Azo Sans" panose="020B0603030303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7C888-F683-F6C0-B4C2-86B30E869D08}"/>
              </a:ext>
            </a:extLst>
          </p:cNvPr>
          <p:cNvSpPr txBox="1"/>
          <p:nvPr/>
        </p:nvSpPr>
        <p:spPr>
          <a:xfrm>
            <a:off x="1141411" y="5269585"/>
            <a:ext cx="10058401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80200"/>
                </a:solidFill>
                <a:effectLst/>
                <a:latin typeface="system-ui"/>
              </a:rPr>
              <a:t>For through him we both have access to the Father by one Spirit.  Ephesians 2:18</a:t>
            </a:r>
            <a:endParaRPr lang="en-US" dirty="0">
              <a:solidFill>
                <a:srgbClr val="380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DF415-4C0C-FCA3-4E21-7052E50EADF8}"/>
              </a:ext>
            </a:extLst>
          </p:cNvPr>
          <p:cNvSpPr txBox="1"/>
          <p:nvPr/>
        </p:nvSpPr>
        <p:spPr>
          <a:xfrm>
            <a:off x="1293812" y="1371600"/>
            <a:ext cx="9601200" cy="3003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en-US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Calling  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AB655-B84E-3813-2C29-5DD09B445B92}"/>
              </a:ext>
            </a:extLst>
          </p:cNvPr>
          <p:cNvSpPr txBox="1"/>
          <p:nvPr/>
        </p:nvSpPr>
        <p:spPr>
          <a:xfrm>
            <a:off x="1027113" y="990600"/>
            <a:ext cx="10591800" cy="4001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what may be a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way of imagining community and ministry related to those living with disability.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3BE83-0E74-1663-478A-A1CBF7A67F3C}"/>
              </a:ext>
            </a:extLst>
          </p:cNvPr>
          <p:cNvSpPr txBox="1"/>
          <p:nvPr/>
        </p:nvSpPr>
        <p:spPr>
          <a:xfrm>
            <a:off x="798512" y="1733108"/>
            <a:ext cx="10591800" cy="3675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 individuals with and without disabilities develop mutual relationships and see one another as indispensable members, communities soon become places of belonging.”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Erik W. Carter, “The Changing Landscape of Disability and Ministry in the Church,” Currents in Theology and Mission 49:3 (July 2022).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4F70E-C152-B08D-5C36-B4F533C55A3C}"/>
              </a:ext>
            </a:extLst>
          </p:cNvPr>
          <p:cNvSpPr txBox="1"/>
          <p:nvPr/>
        </p:nvSpPr>
        <p:spPr>
          <a:xfrm>
            <a:off x="3884612" y="741947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Belonging</a:t>
            </a:r>
          </a:p>
        </p:txBody>
      </p:sp>
    </p:spTree>
    <p:extLst>
      <p:ext uri="{BB962C8B-B14F-4D97-AF65-F5344CB8AC3E}">
        <p14:creationId xmlns:p14="http://schemas.microsoft.com/office/powerpoint/2010/main" val="11716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F5FE0-C694-96F0-862B-FA920F6A3D63}"/>
              </a:ext>
            </a:extLst>
          </p:cNvPr>
          <p:cNvSpPr txBox="1"/>
          <p:nvPr/>
        </p:nvSpPr>
        <p:spPr>
          <a:xfrm>
            <a:off x="608012" y="685800"/>
            <a:ext cx="11315700" cy="4634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statistics related to the prevalence of disabilities: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Canada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The </a:t>
            </a: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Canadian Survey on Disability.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22% of Canadians 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</a:t>
            </a: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least one disability.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represents</a:t>
            </a: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6.2 million people.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 of Canadians with at least one disability: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38% of seniors age 65 and over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</a:t>
            </a: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 are difficult to find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INEGI</a:t>
            </a: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Census, in Mexico there are an estimated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2.61 million people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0 and 17 years of age with disabilities.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Global South and the Eastern Provinces</a:t>
            </a:r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these are beyond the scope of ACNA where I serve, but we are one Mission working for God’s kingdom and his glory.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39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8685C-6DE5-52AD-C34F-344C68C1A850}"/>
              </a:ext>
            </a:extLst>
          </p:cNvPr>
          <p:cNvSpPr txBox="1"/>
          <p:nvPr/>
        </p:nvSpPr>
        <p:spPr>
          <a:xfrm>
            <a:off x="836613" y="489467"/>
            <a:ext cx="10972800" cy="522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In </a:t>
            </a: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CDC reported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 million adults 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USA live with the experience of disability.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 of 4 adults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USA had some type of disability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 in 5 adults age 65 years and older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a disability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Symptoms of Anxiety Disorder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CDC (survey from July 27-Aug 8, </a:t>
            </a: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National Estimate –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28.3% of adults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demonstrate symptoms of Anxiety Disorder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When analyzed by Age groups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-the </a:t>
            </a: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 percentage was with: 18-29 years old - 39.7%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For Comparison, in 2019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CDC report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8.1% adults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 18 and over demonstrated symptoms of 			anxiety disorder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Center for </a:t>
            </a: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Collegiate Mental Health report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2020-21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academic year: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of 55,156 clients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Anxiety was the top concern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identified by clinicians (25.7% of 		students who came in for an appointment with a campus clinician)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1Mission 2022 A">
      <a:dk1>
        <a:srgbClr val="4E4E4F"/>
      </a:dk1>
      <a:lt1>
        <a:srgbClr val="FFFFFF"/>
      </a:lt1>
      <a:dk2>
        <a:srgbClr val="15364B"/>
      </a:dk2>
      <a:lt2>
        <a:srgbClr val="DDC68C"/>
      </a:lt2>
      <a:accent1>
        <a:srgbClr val="C19B2E"/>
      </a:accent1>
      <a:accent2>
        <a:srgbClr val="B36F28"/>
      </a:accent2>
      <a:accent3>
        <a:srgbClr val="A53723"/>
      </a:accent3>
      <a:accent4>
        <a:srgbClr val="517179"/>
      </a:accent4>
      <a:accent5>
        <a:srgbClr val="8DA852"/>
      </a:accent5>
      <a:accent6>
        <a:srgbClr val="64A6B4"/>
      </a:accent6>
      <a:hlink>
        <a:srgbClr val="4D9CAD"/>
      </a:hlink>
      <a:folHlink>
        <a:srgbClr val="8C4D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C038C0-42FB-C34E-BD94-53B271B74B9B}" vid="{0A5B04CE-081F-2D46-9E0E-725F06B0A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Mission 2022 A">
    <a:dk1>
      <a:srgbClr val="4E4E4F"/>
    </a:dk1>
    <a:lt1>
      <a:srgbClr val="FFFFFF"/>
    </a:lt1>
    <a:dk2>
      <a:srgbClr val="15364B"/>
    </a:dk2>
    <a:lt2>
      <a:srgbClr val="DDC68C"/>
    </a:lt2>
    <a:accent1>
      <a:srgbClr val="C19B2E"/>
    </a:accent1>
    <a:accent2>
      <a:srgbClr val="B36F28"/>
    </a:accent2>
    <a:accent3>
      <a:srgbClr val="A53723"/>
    </a:accent3>
    <a:accent4>
      <a:srgbClr val="517179"/>
    </a:accent4>
    <a:accent5>
      <a:srgbClr val="8DA852"/>
    </a:accent5>
    <a:accent6>
      <a:srgbClr val="64A6B4"/>
    </a:accent6>
    <a:hlink>
      <a:srgbClr val="4D9CAD"/>
    </a:hlink>
    <a:folHlink>
      <a:srgbClr val="8C4D8C"/>
    </a:folHlink>
  </a:clrScheme>
</a:themeOverride>
</file>

<file path=ppt/theme/themeOverride2.xml><?xml version="1.0" encoding="utf-8"?>
<a:themeOverride xmlns:a="http://schemas.openxmlformats.org/drawingml/2006/main">
  <a:clrScheme name="1Mission 2022 A">
    <a:dk1>
      <a:srgbClr val="4E4E4F"/>
    </a:dk1>
    <a:lt1>
      <a:srgbClr val="FFFFFF"/>
    </a:lt1>
    <a:dk2>
      <a:srgbClr val="15364B"/>
    </a:dk2>
    <a:lt2>
      <a:srgbClr val="DDC68C"/>
    </a:lt2>
    <a:accent1>
      <a:srgbClr val="C19B2E"/>
    </a:accent1>
    <a:accent2>
      <a:srgbClr val="B36F28"/>
    </a:accent2>
    <a:accent3>
      <a:srgbClr val="A53723"/>
    </a:accent3>
    <a:accent4>
      <a:srgbClr val="517179"/>
    </a:accent4>
    <a:accent5>
      <a:srgbClr val="8DA852"/>
    </a:accent5>
    <a:accent6>
      <a:srgbClr val="64A6B4"/>
    </a:accent6>
    <a:hlink>
      <a:srgbClr val="4D9CAD"/>
    </a:hlink>
    <a:folHlink>
      <a:srgbClr val="8C4D8C"/>
    </a:folHlink>
  </a:clrScheme>
</a:themeOverride>
</file>

<file path=ppt/theme/themeOverride3.xml><?xml version="1.0" encoding="utf-8"?>
<a:themeOverride xmlns:a="http://schemas.openxmlformats.org/drawingml/2006/main">
  <a:clrScheme name="1Mission 2022 A">
    <a:dk1>
      <a:srgbClr val="4E4E4F"/>
    </a:dk1>
    <a:lt1>
      <a:srgbClr val="FFFFFF"/>
    </a:lt1>
    <a:dk2>
      <a:srgbClr val="15364B"/>
    </a:dk2>
    <a:lt2>
      <a:srgbClr val="DDC68C"/>
    </a:lt2>
    <a:accent1>
      <a:srgbClr val="C19B2E"/>
    </a:accent1>
    <a:accent2>
      <a:srgbClr val="B36F28"/>
    </a:accent2>
    <a:accent3>
      <a:srgbClr val="A53723"/>
    </a:accent3>
    <a:accent4>
      <a:srgbClr val="517179"/>
    </a:accent4>
    <a:accent5>
      <a:srgbClr val="8DA852"/>
    </a:accent5>
    <a:accent6>
      <a:srgbClr val="64A6B4"/>
    </a:accent6>
    <a:hlink>
      <a:srgbClr val="4D9CAD"/>
    </a:hlink>
    <a:folHlink>
      <a:srgbClr val="8C4D8C"/>
    </a:folHlink>
  </a:clrScheme>
</a:themeOverride>
</file>

<file path=ppt/theme/themeOverride4.xml><?xml version="1.0" encoding="utf-8"?>
<a:themeOverride xmlns:a="http://schemas.openxmlformats.org/drawingml/2006/main">
  <a:clrScheme name="1Mission 2022 A">
    <a:dk1>
      <a:srgbClr val="4E4E4F"/>
    </a:dk1>
    <a:lt1>
      <a:srgbClr val="FFFFFF"/>
    </a:lt1>
    <a:dk2>
      <a:srgbClr val="15364B"/>
    </a:dk2>
    <a:lt2>
      <a:srgbClr val="DDC68C"/>
    </a:lt2>
    <a:accent1>
      <a:srgbClr val="C19B2E"/>
    </a:accent1>
    <a:accent2>
      <a:srgbClr val="B36F28"/>
    </a:accent2>
    <a:accent3>
      <a:srgbClr val="A53723"/>
    </a:accent3>
    <a:accent4>
      <a:srgbClr val="517179"/>
    </a:accent4>
    <a:accent5>
      <a:srgbClr val="8DA852"/>
    </a:accent5>
    <a:accent6>
      <a:srgbClr val="64A6B4"/>
    </a:accent6>
    <a:hlink>
      <a:srgbClr val="4D9CAD"/>
    </a:hlink>
    <a:folHlink>
      <a:srgbClr val="8C4D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813</TotalTime>
  <Words>2013</Words>
  <Application>Microsoft Office PowerPoint</Application>
  <PresentationFormat>Custom</PresentationFormat>
  <Paragraphs>231</Paragraphs>
  <Slides>30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Azo Sans</vt:lpstr>
      <vt:lpstr>Azo Sans Black</vt:lpstr>
      <vt:lpstr>Azo Sans Light</vt:lpstr>
      <vt:lpstr>Calibri</vt:lpstr>
      <vt:lpstr>Courier New</vt:lpstr>
      <vt:lpstr>Symbol</vt:lpstr>
      <vt:lpstr>system-ui</vt:lpstr>
      <vt:lpstr>Verdana</vt:lpstr>
      <vt:lpstr>Custom Design</vt:lpstr>
      <vt:lpstr>Disability Access:  Mission with a  New Generation</vt:lpstr>
      <vt:lpstr>Kathy Ayres Coordinator Access Leadership Network   </vt:lpstr>
      <vt:lpstr>PowerPoint Presentation</vt:lpstr>
      <vt:lpstr>Get Connected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Connected</vt:lpstr>
      <vt:lpstr>Get Connected</vt:lpstr>
      <vt:lpstr>Get Connected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Rev.  Dhiloraj Canagasabey</dc:title>
  <dc:creator>ken@newwineskins.org</dc:creator>
  <cp:lastModifiedBy>Kathy Ayres</cp:lastModifiedBy>
  <cp:revision>4</cp:revision>
  <dcterms:created xsi:type="dcterms:W3CDTF">2022-08-17T18:11:27Z</dcterms:created>
  <dcterms:modified xsi:type="dcterms:W3CDTF">2023-01-14T20:44:37Z</dcterms:modified>
</cp:coreProperties>
</file>