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</p:sldMasterIdLst>
  <p:notesMasterIdLst>
    <p:notesMasterId r:id="rId15"/>
  </p:notesMasterIdLst>
  <p:sldIdLst>
    <p:sldId id="294" r:id="rId2"/>
    <p:sldId id="295" r:id="rId3"/>
    <p:sldId id="316" r:id="rId4"/>
    <p:sldId id="317" r:id="rId5"/>
    <p:sldId id="318" r:id="rId6"/>
    <p:sldId id="296" r:id="rId7"/>
    <p:sldId id="306" r:id="rId8"/>
    <p:sldId id="307" r:id="rId9"/>
    <p:sldId id="297" r:id="rId10"/>
    <p:sldId id="338" r:id="rId11"/>
    <p:sldId id="339" r:id="rId12"/>
    <p:sldId id="319" r:id="rId13"/>
    <p:sldId id="320" r:id="rId14"/>
  </p:sldIdLst>
  <p:sldSz cx="12188825" cy="6858000"/>
  <p:notesSz cx="6858000" cy="9144000"/>
  <p:defaultTextStyle>
    <a:defPPr>
      <a:defRPr lang="en-US"/>
    </a:defPPr>
    <a:lvl1pPr marL="0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1pPr>
    <a:lvl2pPr marL="599846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2pPr>
    <a:lvl3pPr marL="1199693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3pPr>
    <a:lvl4pPr marL="1799539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4pPr>
    <a:lvl5pPr marL="2399386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5pPr>
    <a:lvl6pPr marL="2999232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6pPr>
    <a:lvl7pPr marL="3599078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7pPr>
    <a:lvl8pPr marL="4198925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8pPr>
    <a:lvl9pPr marL="4798771" algn="l" defTabSz="1199693" rtl="0" eaLnBrk="1" latinLnBrk="0" hangingPunct="1">
      <a:defRPr sz="23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7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200"/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3"/>
    <p:restoredTop sz="96197"/>
  </p:normalViewPr>
  <p:slideViewPr>
    <p:cSldViewPr>
      <p:cViewPr varScale="1">
        <p:scale>
          <a:sx n="60" d="100"/>
          <a:sy n="60" d="100"/>
        </p:scale>
        <p:origin x="1200" y="72"/>
      </p:cViewPr>
      <p:guideLst>
        <p:guide orient="horz" pos="2160"/>
        <p:guide pos="3839"/>
        <p:guide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1F321-12D5-4476-9B78-3A83EE8CF5B1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244FCAA2-AFC6-4C16-9218-D4F9302F2B08}">
      <dgm:prSet phldrT="[Text]"/>
      <dgm:spPr/>
      <dgm:t>
        <a:bodyPr/>
        <a:lstStyle/>
        <a:p>
          <a:r>
            <a:rPr lang="en-US" dirty="0"/>
            <a:t>Advocacy</a:t>
          </a:r>
        </a:p>
      </dgm:t>
    </dgm:pt>
    <dgm:pt modelId="{E8BF01B2-575F-4A68-9A8B-EAF1D57C2D9E}" type="parTrans" cxnId="{1C1B748E-2246-48E9-ACD6-FD3AB19B495C}">
      <dgm:prSet/>
      <dgm:spPr/>
      <dgm:t>
        <a:bodyPr/>
        <a:lstStyle/>
        <a:p>
          <a:endParaRPr lang="en-US"/>
        </a:p>
      </dgm:t>
    </dgm:pt>
    <dgm:pt modelId="{8F52BB75-54EB-4BF5-B8BF-677373CECF42}" type="sibTrans" cxnId="{1C1B748E-2246-48E9-ACD6-FD3AB19B495C}">
      <dgm:prSet/>
      <dgm:spPr/>
      <dgm:t>
        <a:bodyPr/>
        <a:lstStyle/>
        <a:p>
          <a:endParaRPr lang="en-US"/>
        </a:p>
      </dgm:t>
    </dgm:pt>
    <dgm:pt modelId="{FA5165E3-2780-4A8F-B6DD-9E073C45672D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E165DA3A-C870-444E-A5B8-C7FAC9476DFC}" type="parTrans" cxnId="{9EF187DC-CBB5-4D6C-850D-1DD48B3C0BAE}">
      <dgm:prSet/>
      <dgm:spPr/>
      <dgm:t>
        <a:bodyPr/>
        <a:lstStyle/>
        <a:p>
          <a:endParaRPr lang="en-US"/>
        </a:p>
      </dgm:t>
    </dgm:pt>
    <dgm:pt modelId="{5C64ECAD-54C8-48C2-BD0E-FA7FC74F5BF0}" type="sibTrans" cxnId="{9EF187DC-CBB5-4D6C-850D-1DD48B3C0BAE}">
      <dgm:prSet/>
      <dgm:spPr/>
      <dgm:t>
        <a:bodyPr/>
        <a:lstStyle/>
        <a:p>
          <a:endParaRPr lang="en-US"/>
        </a:p>
      </dgm:t>
    </dgm:pt>
    <dgm:pt modelId="{C537A2FA-5498-4AFE-909B-6B15ADB7685E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85AC86EA-3F81-4052-BDB0-805BCCE94182}" type="parTrans" cxnId="{93DD8A26-564B-4CB6-92C3-A73BAB042EAD}">
      <dgm:prSet/>
      <dgm:spPr/>
      <dgm:t>
        <a:bodyPr/>
        <a:lstStyle/>
        <a:p>
          <a:endParaRPr lang="en-US"/>
        </a:p>
      </dgm:t>
    </dgm:pt>
    <dgm:pt modelId="{277D0AAE-0D8E-496C-99C1-4804B2FAE898}" type="sibTrans" cxnId="{93DD8A26-564B-4CB6-92C3-A73BAB042EAD}">
      <dgm:prSet/>
      <dgm:spPr/>
      <dgm:t>
        <a:bodyPr/>
        <a:lstStyle/>
        <a:p>
          <a:endParaRPr lang="en-US"/>
        </a:p>
      </dgm:t>
    </dgm:pt>
    <dgm:pt modelId="{64E8F306-68A2-49A8-9E05-9C2813497F52}" type="pres">
      <dgm:prSet presAssocID="{E871F321-12D5-4476-9B78-3A83EE8CF5B1}" presName="Name0" presStyleCnt="0">
        <dgm:presLayoutVars>
          <dgm:chMax val="7"/>
          <dgm:dir/>
          <dgm:resizeHandles val="exact"/>
        </dgm:presLayoutVars>
      </dgm:prSet>
      <dgm:spPr/>
    </dgm:pt>
    <dgm:pt modelId="{46D75FBD-DF5D-456D-AA37-339B90CD171C}" type="pres">
      <dgm:prSet presAssocID="{E871F321-12D5-4476-9B78-3A83EE8CF5B1}" presName="ellipse1" presStyleLbl="vennNode1" presStyleIdx="0" presStyleCnt="3" custScaleX="72115" custScaleY="70946" custLinFactNeighborX="13946" custLinFactNeighborY="22861">
        <dgm:presLayoutVars>
          <dgm:bulletEnabled val="1"/>
        </dgm:presLayoutVars>
      </dgm:prSet>
      <dgm:spPr/>
    </dgm:pt>
    <dgm:pt modelId="{104FE05E-2EF9-4B5A-9584-73913F670DA5}" type="pres">
      <dgm:prSet presAssocID="{E871F321-12D5-4476-9B78-3A83EE8CF5B1}" presName="ellipse2" presStyleLbl="vennNode1" presStyleIdx="1" presStyleCnt="3" custScaleX="72235" custScaleY="72762" custLinFactNeighborX="-2191" custLinFactNeighborY="2472">
        <dgm:presLayoutVars>
          <dgm:bulletEnabled val="1"/>
        </dgm:presLayoutVars>
      </dgm:prSet>
      <dgm:spPr/>
    </dgm:pt>
    <dgm:pt modelId="{2F1E480E-0B4B-490C-B619-BED227AB2727}" type="pres">
      <dgm:prSet presAssocID="{E871F321-12D5-4476-9B78-3A83EE8CF5B1}" presName="ellipse3" presStyleLbl="vennNode1" presStyleIdx="2" presStyleCnt="3" custScaleX="68253" custScaleY="66609" custLinFactNeighborX="-28190" custLinFactNeighborY="22703">
        <dgm:presLayoutVars>
          <dgm:bulletEnabled val="1"/>
        </dgm:presLayoutVars>
      </dgm:prSet>
      <dgm:spPr/>
    </dgm:pt>
  </dgm:ptLst>
  <dgm:cxnLst>
    <dgm:cxn modelId="{4B982E12-42E9-492E-9C4B-B67F927E0A9C}" type="presOf" srcId="{FA5165E3-2780-4A8F-B6DD-9E073C45672D}" destId="{104FE05E-2EF9-4B5A-9584-73913F670DA5}" srcOrd="0" destOrd="0" presId="urn:microsoft.com/office/officeart/2005/8/layout/rings+Icon"/>
    <dgm:cxn modelId="{93DD8A26-564B-4CB6-92C3-A73BAB042EAD}" srcId="{E871F321-12D5-4476-9B78-3A83EE8CF5B1}" destId="{C537A2FA-5498-4AFE-909B-6B15ADB7685E}" srcOrd="2" destOrd="0" parTransId="{85AC86EA-3F81-4052-BDB0-805BCCE94182}" sibTransId="{277D0AAE-0D8E-496C-99C1-4804B2FAE898}"/>
    <dgm:cxn modelId="{4EFD9D29-4B4F-4F02-BE67-4301CCC66843}" type="presOf" srcId="{244FCAA2-AFC6-4C16-9218-D4F9302F2B08}" destId="{46D75FBD-DF5D-456D-AA37-339B90CD171C}" srcOrd="0" destOrd="0" presId="urn:microsoft.com/office/officeart/2005/8/layout/rings+Icon"/>
    <dgm:cxn modelId="{1C1B748E-2246-48E9-ACD6-FD3AB19B495C}" srcId="{E871F321-12D5-4476-9B78-3A83EE8CF5B1}" destId="{244FCAA2-AFC6-4C16-9218-D4F9302F2B08}" srcOrd="0" destOrd="0" parTransId="{E8BF01B2-575F-4A68-9A8B-EAF1D57C2D9E}" sibTransId="{8F52BB75-54EB-4BF5-B8BF-677373CECF42}"/>
    <dgm:cxn modelId="{F6D738D0-E41B-49D4-9264-BB2B81BA0CB2}" type="presOf" srcId="{C537A2FA-5498-4AFE-909B-6B15ADB7685E}" destId="{2F1E480E-0B4B-490C-B619-BED227AB2727}" srcOrd="0" destOrd="0" presId="urn:microsoft.com/office/officeart/2005/8/layout/rings+Icon"/>
    <dgm:cxn modelId="{9EF187DC-CBB5-4D6C-850D-1DD48B3C0BAE}" srcId="{E871F321-12D5-4476-9B78-3A83EE8CF5B1}" destId="{FA5165E3-2780-4A8F-B6DD-9E073C45672D}" srcOrd="1" destOrd="0" parTransId="{E165DA3A-C870-444E-A5B8-C7FAC9476DFC}" sibTransId="{5C64ECAD-54C8-48C2-BD0E-FA7FC74F5BF0}"/>
    <dgm:cxn modelId="{1B61A0E3-673D-4E86-9267-A2BDE4CA479A}" type="presOf" srcId="{E871F321-12D5-4476-9B78-3A83EE8CF5B1}" destId="{64E8F306-68A2-49A8-9E05-9C2813497F52}" srcOrd="0" destOrd="0" presId="urn:microsoft.com/office/officeart/2005/8/layout/rings+Icon"/>
    <dgm:cxn modelId="{9167E89B-8031-4425-8534-4D1282934525}" type="presParOf" srcId="{64E8F306-68A2-49A8-9E05-9C2813497F52}" destId="{46D75FBD-DF5D-456D-AA37-339B90CD171C}" srcOrd="0" destOrd="0" presId="urn:microsoft.com/office/officeart/2005/8/layout/rings+Icon"/>
    <dgm:cxn modelId="{4492B6F7-8138-4F5A-B6A2-DAD0769C7610}" type="presParOf" srcId="{64E8F306-68A2-49A8-9E05-9C2813497F52}" destId="{104FE05E-2EF9-4B5A-9584-73913F670DA5}" srcOrd="1" destOrd="0" presId="urn:microsoft.com/office/officeart/2005/8/layout/rings+Icon"/>
    <dgm:cxn modelId="{E1320468-8BD1-4213-BA36-B93F07198E98}" type="presParOf" srcId="{64E8F306-68A2-49A8-9E05-9C2813497F52}" destId="{2F1E480E-0B4B-490C-B619-BED227AB272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75FBD-DF5D-456D-AA37-339B90CD171C}">
      <dsp:nvSpPr>
        <dsp:cNvPr id="0" name=""/>
        <dsp:cNvSpPr/>
      </dsp:nvSpPr>
      <dsp:spPr>
        <a:xfrm>
          <a:off x="1438023" y="1232488"/>
          <a:ext cx="2406514" cy="23674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Advocacy</a:t>
          </a:r>
        </a:p>
      </dsp:txBody>
      <dsp:txXfrm>
        <a:off x="1790449" y="1579196"/>
        <a:ext cx="1701662" cy="1674054"/>
      </dsp:txXfrm>
    </dsp:sp>
    <dsp:sp modelId="{104FE05E-2EF9-4B5A-9584-73913F670DA5}">
      <dsp:nvSpPr>
        <dsp:cNvPr id="0" name=""/>
        <dsp:cNvSpPr/>
      </dsp:nvSpPr>
      <dsp:spPr>
        <a:xfrm>
          <a:off x="2615131" y="2747403"/>
          <a:ext cx="2410519" cy="24280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Training</a:t>
          </a:r>
        </a:p>
      </dsp:txBody>
      <dsp:txXfrm>
        <a:off x="2968143" y="3102986"/>
        <a:ext cx="1704495" cy="1716904"/>
      </dsp:txXfrm>
    </dsp:sp>
    <dsp:sp modelId="{2F1E480E-0B4B-490C-B619-BED227AB2727}">
      <dsp:nvSpPr>
        <dsp:cNvPr id="0" name=""/>
        <dsp:cNvSpPr/>
      </dsp:nvSpPr>
      <dsp:spPr>
        <a:xfrm>
          <a:off x="3529550" y="1299579"/>
          <a:ext cx="2277637" cy="2222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Resources</a:t>
          </a:r>
        </a:p>
      </dsp:txBody>
      <dsp:txXfrm>
        <a:off x="3863102" y="1625092"/>
        <a:ext cx="1610533" cy="157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CBB95-C924-4E77-A74A-535B415AB531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0F5E-91A5-4E71-93E8-B19CF7E7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6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1pPr>
    <a:lvl2pPr marL="599846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2pPr>
    <a:lvl3pPr marL="1199693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3pPr>
    <a:lvl4pPr marL="1799539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4pPr>
    <a:lvl5pPr marL="2399386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5pPr>
    <a:lvl6pPr marL="2999232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6pPr>
    <a:lvl7pPr marL="3599078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7pPr>
    <a:lvl8pPr marL="4198925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8pPr>
    <a:lvl9pPr marL="4798771" algn="l" defTabSz="1199693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D0F5E-91A5-4E71-93E8-B19CF7E70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am Intro">
    <p:bg>
      <p:bgPr>
        <a:blipFill dpi="0"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59182E-C86E-570D-510E-44B522E2B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521" y="-635000"/>
            <a:ext cx="5003800" cy="19989800"/>
          </a:xfrm>
          <a:prstGeom prst="rect">
            <a:avLst/>
          </a:prstGeom>
          <a:effectLst>
            <a:outerShdw blurRad="381000" dist="152400" dir="8100000" algn="tr" rotWithShape="0">
              <a:schemeClr val="tx2">
                <a:alpha val="49753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AE16B-08B3-4BC8-E1D0-72CBC906C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1103" y="1828800"/>
            <a:ext cx="7315200" cy="2286000"/>
          </a:xfrm>
        </p:spPr>
        <p:txBody>
          <a:bodyPr anchor="b" anchorCtr="0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Pre-Conference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CE131-02E0-16D5-5B4B-855032E954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1103" y="4206240"/>
            <a:ext cx="731520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chemeClr val="bg1"/>
                </a:solidFill>
                <a:latin typeface="Azo Sans" panose="020B06030303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Summary Description </a:t>
            </a:r>
            <a:br>
              <a:rPr lang="en-US" dirty="0"/>
            </a:br>
            <a:r>
              <a:rPr lang="en-US" dirty="0"/>
              <a:t>to the Pre-Conference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02990-260F-BA07-53E9-70AC60FF2E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624" y="5413248"/>
            <a:ext cx="11277600" cy="1371600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59B98B14-A845-E630-B9FC-1B1A3216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5946" y="324107"/>
            <a:ext cx="10380253" cy="320039"/>
          </a:xfrm>
        </p:spPr>
        <p:txBody>
          <a:bodyPr lIns="0" tIns="0" rIns="0" bIns="0" anchor="ctr" anchorCtr="0"/>
          <a:lstStyle>
            <a:lvl1pPr algn="l">
              <a:defRPr sz="1600" b="0" i="1" spc="-50" baseline="0">
                <a:solidFill>
                  <a:schemeClr val="accent6">
                    <a:lumMod val="75000"/>
                  </a:schemeClr>
                </a:solidFill>
                <a:latin typeface="Azo Sans Light" panose="020B0403030303020204" pitchFamily="34" charset="77"/>
              </a:defRPr>
            </a:lvl1pPr>
          </a:lstStyle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7F0F5F2-BD40-64DA-94FA-F80CA9DE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3BE89-3CB9-B746-C4FA-14ED2FBCBC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23960" y="3193992"/>
            <a:ext cx="6126480" cy="34809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406F725-B415-7246-DACA-457C2683FD8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259674" y="892302"/>
            <a:ext cx="1071880" cy="1071880"/>
          </a:xfrm>
          <a:prstGeom prst="ellipse">
            <a:avLst/>
          </a:prstGeom>
          <a:solidFill>
            <a:schemeClr val="accent4"/>
          </a:solidFill>
          <a:ln w="190500" cmpd="thickThin">
            <a:gradFill>
              <a:gsLst>
                <a:gs pos="1000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49992"/>
                    <a:lumOff val="50008"/>
                  </a:schemeClr>
                </a:gs>
                <a:gs pos="75000">
                  <a:schemeClr val="accent1">
                    <a:lumMod val="50270"/>
                    <a:lumOff val="49730"/>
                  </a:schemeClr>
                </a:gs>
                <a:gs pos="95000">
                  <a:schemeClr val="accent1">
                    <a:lumMod val="64536"/>
                    <a:lumOff val="35464"/>
                  </a:schemeClr>
                </a:gs>
                <a:gs pos="76000">
                  <a:schemeClr val="accent1">
                    <a:lumMod val="0"/>
                    <a:lumOff val="100000"/>
                  </a:schemeClr>
                </a:gs>
              </a:gsLst>
              <a:lin ang="15000000" scaled="0"/>
            </a:gradFill>
          </a:ln>
          <a:effectLst>
            <a:outerShdw blurRad="50800" dist="38100" dir="2700000" sx="105000" sy="105000" algn="tl" rotWithShape="0">
              <a:schemeClr val="accent4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5DA015-288A-D04D-D89F-91FAD76E2B2A}"/>
              </a:ext>
            </a:extLst>
          </p:cNvPr>
          <p:cNvSpPr>
            <a:spLocks noChangeAspect="1"/>
          </p:cNvSpPr>
          <p:nvPr userDrawn="1"/>
        </p:nvSpPr>
        <p:spPr>
          <a:xfrm>
            <a:off x="9259674" y="892302"/>
            <a:ext cx="1071880" cy="1071880"/>
          </a:xfrm>
          <a:prstGeom prst="ellipse">
            <a:avLst/>
          </a:prstGeom>
          <a:solidFill>
            <a:schemeClr val="accent4"/>
          </a:solidFill>
          <a:ln w="95250" cmpd="thickThin">
            <a:gradFill>
              <a:gsLst>
                <a:gs pos="1000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49992"/>
                    <a:lumOff val="50008"/>
                  </a:schemeClr>
                </a:gs>
                <a:gs pos="75000">
                  <a:schemeClr val="accent1">
                    <a:lumMod val="50270"/>
                    <a:lumOff val="49730"/>
                  </a:schemeClr>
                </a:gs>
                <a:gs pos="95000">
                  <a:schemeClr val="accent1">
                    <a:lumMod val="64536"/>
                    <a:lumOff val="35464"/>
                  </a:schemeClr>
                </a:gs>
                <a:gs pos="76000">
                  <a:schemeClr val="accent1">
                    <a:lumMod val="0"/>
                    <a:lumOff val="100000"/>
                  </a:schemeClr>
                </a:gs>
              </a:gsLst>
              <a:lin ang="4200000" scaled="0"/>
            </a:gradFill>
          </a:ln>
          <a:effectLst>
            <a:innerShdw blurRad="38100" dist="114300" dir="13500000">
              <a:schemeClr val="accent4">
                <a:lumMod val="50000"/>
                <a:alpha val="75000"/>
              </a:schemeClr>
            </a:inn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239192-CF2D-D8F8-1D78-F878203678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63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9368132" y="996696"/>
            <a:ext cx="964693" cy="96469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D8591-C990-4C00-6F4C-397D86F8DA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9313268" y="941832"/>
            <a:ext cx="964693" cy="964693"/>
          </a:xfrm>
          <a:prstGeom prst="rect">
            <a:avLst/>
          </a:prstGeom>
          <a:effectLst/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DA9FD4-8E85-5CEB-9CCE-DCA99F3101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504" y="914400"/>
            <a:ext cx="3200400" cy="41148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 indent="0" algn="ctr">
              <a:buClr>
                <a:schemeClr val="accent3"/>
              </a:buClr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410864-5A98-F527-BD73-1B7A179F8C5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61103" y="914400"/>
            <a:ext cx="4633182" cy="914400"/>
          </a:xfrm>
        </p:spPr>
        <p:txBody>
          <a:bodyPr rIns="0" bIns="182880" anchor="b" anchorCtr="0"/>
          <a:lstStyle>
            <a:lvl1pPr>
              <a:defRPr sz="3200">
                <a:solidFill>
                  <a:schemeClr val="accent6">
                    <a:lumMod val="75000"/>
                    <a:alpha val="51000"/>
                  </a:schemeClr>
                </a:solidFill>
              </a:defRPr>
            </a:lvl1pPr>
          </a:lstStyle>
          <a:p>
            <a:r>
              <a:rPr lang="en-US" dirty="0"/>
              <a:t>MAP TALKS</a:t>
            </a:r>
          </a:p>
        </p:txBody>
      </p:sp>
    </p:spTree>
    <p:extLst>
      <p:ext uri="{BB962C8B-B14F-4D97-AF65-F5344CB8AC3E}">
        <p14:creationId xmlns:p14="http://schemas.microsoft.com/office/powerpoint/2010/main" val="34958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1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2" grpId="0" animBg="1"/>
      <p:bldP spid="13" grpId="0" animBg="1"/>
      <p:bldP spid="5" grpId="0" animBg="1"/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429D22-A12F-E07A-E039-51F398323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Chart title style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AED50A7E-2778-E943-3297-7900ADF0547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8013" y="1298448"/>
            <a:ext cx="10972800" cy="5178552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chart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515662F-A293-1309-793A-F910002722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4028104-4B3B-6294-1F98-B7DC44E496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B18972-9BDD-59B5-8F04-66C6C332F8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429D22-A12F-E07A-E039-51F398323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Video title style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CF7735F-179B-A660-6CEA-19992ED5A007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979613" y="1143000"/>
            <a:ext cx="8229600" cy="45720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Media</a:t>
            </a:r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/>
              <a:t>(Click to add video)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9EE6D3C-752A-7158-C0C8-82137FA753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4617A8F-AAC3-F83C-14F0-5BBD2285B2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24E0F3E-A91D-CE47-120D-7BB399739D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1017-9750-5A1A-2A33-3CBF0B6FB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4900" y="1009174"/>
            <a:ext cx="4114800" cy="237744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Call to Action!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30A66-2410-93A6-D3EB-A35BD08F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685799"/>
            <a:ext cx="6400800" cy="45720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AEEF5-DF4A-D28E-16DF-FFBBB2B635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8014" y="5257800"/>
            <a:ext cx="6400800" cy="591026"/>
          </a:xfrm>
        </p:spPr>
        <p:txBody>
          <a:bodyPr vert="horz" lIns="182880" tIns="91440" rIns="182880" bIns="91440" rtlCol="0">
            <a:normAutofit/>
          </a:bodyPr>
          <a:lstStyle>
            <a:lvl1pPr marL="0" indent="0">
              <a:buNone/>
              <a:defRPr lang="en-US" sz="1600" i="1" dirty="0"/>
            </a:lvl1pPr>
          </a:lstStyle>
          <a:p>
            <a:pPr marL="228600" lvl="0" indent="-228600" algn="ctr"/>
            <a:r>
              <a:rPr lang="en-US" dirty="0"/>
              <a:t>Click to edit Caption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1C4915-52FA-9967-631F-849DFC9C32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4900" y="3581400"/>
            <a:ext cx="4114800" cy="226695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Follow-Up text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6786E61-FA21-15AC-D93B-8D253D0C86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8BCA461-5C19-07FF-4B34-E30567E11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0DCA09-C1B0-279E-8870-99448C2D9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Info">
    <p:bg>
      <p:bgPr>
        <a:blipFill dpi="0"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41D7-66D8-1A56-BC41-2EB60A019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600200"/>
            <a:ext cx="10972006" cy="2057400"/>
          </a:xfrm>
        </p:spPr>
        <p:txBody>
          <a:bodyPr anchor="b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Presenter’s Full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991E5-3BB9-3B13-90D3-F350B2A630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8807" y="3840480"/>
            <a:ext cx="10972006" cy="18288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Presenter’s Title &amp; Credentials</a:t>
            </a:r>
          </a:p>
          <a:p>
            <a:pPr lvl="0"/>
            <a:r>
              <a:rPr lang="en-US" dirty="0"/>
              <a:t>Specific Role &amp; Relevant Responsibilities</a:t>
            </a:r>
          </a:p>
          <a:p>
            <a:pPr lvl="0"/>
            <a:r>
              <a:rPr lang="en-US" dirty="0"/>
              <a:t>Ministry/Affiliation/Cause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9FFE5-9AF6-8A5C-07B4-DB11892357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13A6B-1E9A-3551-839F-366F77E9ED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BE176-FC3F-F617-9336-5F116A3172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3" y="5943600"/>
            <a:ext cx="12188825" cy="91416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D83E3-EB0C-2E4E-A03A-3B640F9F2B4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My name will be great among the nations, from where the sun rises to where it sets. – Malachi 1:11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EFF1EA-8008-7AFD-F427-4C4CF8200B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2647" y="381000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>
                <a:solidFill>
                  <a:schemeClr val="accent6">
                    <a:lumMod val="75000"/>
                  </a:schemeClr>
                </a:solidFill>
                <a:latin typeface="Azo Sans" panose="020B0603030303020204" pitchFamily="34" charset="77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OPTIONAL LOGO</a:t>
            </a:r>
            <a:br>
              <a:rPr lang="en-US" dirty="0"/>
            </a:br>
            <a:r>
              <a:rPr lang="en-US" dirty="0"/>
              <a:t>(CLICK TO ADD)</a:t>
            </a:r>
          </a:p>
        </p:txBody>
      </p:sp>
    </p:spTree>
    <p:extLst>
      <p:ext uri="{BB962C8B-B14F-4D97-AF65-F5344CB8AC3E}">
        <p14:creationId xmlns:p14="http://schemas.microsoft.com/office/powerpoint/2010/main" val="34999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D5D7-5FD4-CCFB-A48B-D94EDA70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0386-3793-CCC5-63B2-CAD49CB9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32CB4-1BD2-FD98-926E-5DD85B4C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49060-E5DB-3C09-037F-FD24F4E6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8FFCB-4AB1-CA67-93F9-97C159C6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3BBD-E0DB-8799-1F37-DDB7AF18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0075F2-EF94-58DC-8503-6AAAE09DD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3" y="1600198"/>
            <a:ext cx="548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420EAB-F43A-3CA7-C9FF-F54C47D6A3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613" y="1600198"/>
            <a:ext cx="5029200" cy="41148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EAA2F4D-A7D9-74D8-9940-E8DB9BECA6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0922E9-D8DD-C540-C2D4-A9CE0F8332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C5AC942-B82B-176A-27A0-54A0D84707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3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3BBD-E0DB-8799-1F37-DDB7AF18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0075F2-EF94-58DC-8503-6AAAE09DD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3618" y="1600198"/>
            <a:ext cx="548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420EAB-F43A-3CA7-C9FF-F54C47D6A3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013" y="1600198"/>
            <a:ext cx="5029200" cy="41148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3988BCB-F9CB-0527-C172-D55F510DDD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8F0DB2D-6F91-50A1-3FD4-BB5A999B16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A72D28-7671-370E-216D-73744C702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creen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003FAB-7A50-F7E7-ED8C-C740F61CAF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  <a:solidFill>
            <a:schemeClr val="tx1">
              <a:lumMod val="40000"/>
              <a:lumOff val="60000"/>
            </a:schemeClr>
          </a:solidFill>
          <a:ln w="38100" cap="flat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57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Full-Screen Image</a:t>
            </a:r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/>
              <a:t>(Click to add photo)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2E919D-1E2A-17CC-889C-708A12D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B29FA-7395-50E7-D791-A155A0114B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19675-BFDD-F716-3826-F3ABF9ACF8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96FA4-BB62-4772-ABA3-695227A13D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hoto &amp;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3BBD-E0DB-8799-1F37-DDB7AF18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0075F2-EF94-58DC-8503-6AAAE09DD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412" y="5257800"/>
            <a:ext cx="2743201" cy="548640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None/>
              <a:defRPr sz="1600" i="1"/>
            </a:lvl1pPr>
            <a:lvl2pPr marL="228600" indent="0">
              <a:buNone/>
              <a:defRPr i="1"/>
            </a:lvl2pPr>
            <a:lvl3pPr marL="457200" indent="0">
              <a:buNone/>
              <a:defRPr i="1"/>
            </a:lvl3pPr>
            <a:lvl4pPr marL="628650" indent="0">
              <a:buNone/>
              <a:defRPr i="1"/>
            </a:lvl4pPr>
            <a:lvl5pPr marL="1143000" indent="0">
              <a:buNone/>
              <a:defRPr i="1"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420EAB-F43A-3CA7-C9FF-F54C47D6A3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0208" y="1600200"/>
            <a:ext cx="2743200" cy="36576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0204FC80-A1CC-E9A7-2052-0177800588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75012" y="1600200"/>
            <a:ext cx="2743200" cy="36576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 lang="en-US" sz="2000" b="0" i="0" kern="1200" dirty="0" smtClean="0">
                <a:solidFill>
                  <a:schemeClr val="bg1"/>
                </a:solidFill>
                <a:latin typeface="Azo Sans" panose="020B0603030303020204" pitchFamily="34" charset="77"/>
                <a:ea typeface="+mn-ea"/>
                <a:cs typeface="+mn-cs"/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44A68D6-EB56-706A-D7CA-CCACC21985C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0612" y="1600200"/>
            <a:ext cx="2743200" cy="36576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 lang="en-US" sz="2000" b="0" i="0" kern="1200" dirty="0" smtClean="0">
                <a:solidFill>
                  <a:schemeClr val="bg1"/>
                </a:solidFill>
                <a:latin typeface="Azo Sans" panose="020B0603030303020204" pitchFamily="34" charset="77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1887A3-0987-7FB3-DD55-F704C8517DF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65416" y="1600200"/>
            <a:ext cx="2743200" cy="3657600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 lang="en-US" sz="2000" b="0" i="0" kern="1200" dirty="0" smtClean="0">
                <a:solidFill>
                  <a:schemeClr val="bg1"/>
                </a:solidFill>
                <a:latin typeface="Azo Sans" panose="020B0603030303020204" pitchFamily="34" charset="77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(Click to add photo)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2A33DA5-6CD4-7287-DA33-F36131D14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74215" y="5257800"/>
            <a:ext cx="2743201" cy="548640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None/>
              <a:defRPr sz="1600" i="1"/>
            </a:lvl1pPr>
            <a:lvl2pPr marL="228600" indent="0">
              <a:buNone/>
              <a:defRPr i="1"/>
            </a:lvl2pPr>
            <a:lvl3pPr marL="457200" indent="0">
              <a:buNone/>
              <a:defRPr i="1"/>
            </a:lvl3pPr>
            <a:lvl4pPr marL="628650" indent="0">
              <a:buNone/>
              <a:defRPr i="1"/>
            </a:lvl4pPr>
            <a:lvl5pPr marL="1143000" indent="0">
              <a:buNone/>
              <a:defRPr i="1"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EA21545-8010-70CE-4F66-AA2BB633E9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612" y="5257800"/>
            <a:ext cx="2743201" cy="548640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None/>
              <a:defRPr sz="1600" i="1"/>
            </a:lvl1pPr>
            <a:lvl2pPr marL="228600" indent="0">
              <a:buNone/>
              <a:defRPr i="1"/>
            </a:lvl2pPr>
            <a:lvl3pPr marL="457200" indent="0">
              <a:buNone/>
              <a:defRPr i="1"/>
            </a:lvl3pPr>
            <a:lvl4pPr marL="628650" indent="0">
              <a:buNone/>
              <a:defRPr i="1"/>
            </a:lvl4pPr>
            <a:lvl5pPr marL="1143000" indent="0">
              <a:buNone/>
              <a:defRPr i="1"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D47C209-C628-FB68-4031-6F83A8F078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6211" y="5257800"/>
            <a:ext cx="2743201" cy="548640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None/>
              <a:defRPr sz="1600" i="1"/>
            </a:lvl1pPr>
            <a:lvl2pPr marL="228600" indent="0">
              <a:buNone/>
              <a:defRPr i="1"/>
            </a:lvl2pPr>
            <a:lvl3pPr marL="457200" indent="0">
              <a:buNone/>
              <a:defRPr i="1"/>
            </a:lvl3pPr>
            <a:lvl4pPr marL="628650" indent="0">
              <a:buNone/>
              <a:defRPr i="1"/>
            </a:lvl4pPr>
            <a:lvl5pPr marL="1143000" indent="0">
              <a:buNone/>
              <a:defRPr i="1"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285E2B5-E6AC-979B-08FC-50C54310F0A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63BEE03-352E-9518-5F5A-B6A9E493AE5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6BD5EE5-B227-D7B1-470B-7050FB9CE05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04178D-5710-F7C7-A1B2-C3ACFDF4F5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06092" y="-228600"/>
            <a:ext cx="4297680" cy="7315200"/>
          </a:xfr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lIns="274320" tIns="548640" rIns="548640" bIns="548640" rtlCol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 lang="en-US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(Click to add </a:t>
            </a:r>
            <a:br>
              <a:rPr lang="en-US" dirty="0"/>
            </a:br>
            <a:r>
              <a:rPr lang="en-US" dirty="0"/>
              <a:t>content to</a:t>
            </a:r>
            <a:br>
              <a:rPr lang="en-US" dirty="0"/>
            </a:br>
            <a:r>
              <a:rPr lang="en-US" dirty="0"/>
              <a:t>Sidebar)</a:t>
            </a:r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E24F5-7A04-3B9C-7003-72E62D56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381000"/>
            <a:ext cx="7498079" cy="1309688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9F6BC-1050-642D-5F60-0B1172FD9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1600201"/>
            <a:ext cx="5387975" cy="6000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3ED00-6791-0FBB-74BE-DF34501CA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013" y="2505075"/>
            <a:ext cx="5387975" cy="336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7BB6C-9DC1-F9CF-3529-81EA9CE2B4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654733" y="3428999"/>
            <a:ext cx="3017520" cy="2438401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 b="1" i="1" spc="-50" baseline="0">
                <a:solidFill>
                  <a:schemeClr val="bg1"/>
                </a:solidFill>
                <a:latin typeface="Azo Sans Black" panose="020B06030303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“Click to add Callout text on top of Sidebar!”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586AD5C-9DDD-7AEE-2711-382F998E90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B7187E2-F7B9-CB47-A048-FD6D43DCDE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8CE07A7-6D6F-44D4-5E7C-66FD290720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7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429D22-A12F-E07A-E039-51F398323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Table title style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B5362E5-DD78-8005-5791-E1FAA9A8731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8013" y="1298448"/>
            <a:ext cx="10972800" cy="5175504"/>
          </a:xfrm>
          <a:solidFill>
            <a:schemeClr val="tx1">
              <a:lumMod val="40000"/>
              <a:lumOff val="60000"/>
            </a:schemeClr>
          </a:solidFill>
          <a:ln w="38100" cap="flat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14800"/>
                      <a:gd name="connsiteY0" fmla="*/ 0 h 4114800"/>
                      <a:gd name="connsiteX1" fmla="*/ 4114800 w 4114800"/>
                      <a:gd name="connsiteY1" fmla="*/ 0 h 4114800"/>
                      <a:gd name="connsiteX2" fmla="*/ 4114800 w 4114800"/>
                      <a:gd name="connsiteY2" fmla="*/ 4114800 h 4114800"/>
                      <a:gd name="connsiteX3" fmla="*/ 0 w 4114800"/>
                      <a:gd name="connsiteY3" fmla="*/ 4114800 h 4114800"/>
                      <a:gd name="connsiteX4" fmla="*/ 0 w 4114800"/>
                      <a:gd name="connsiteY4" fmla="*/ 0 h 411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4800" h="4114800" fill="none" extrusionOk="0">
                        <a:moveTo>
                          <a:pt x="0" y="0"/>
                        </a:moveTo>
                        <a:cubicBezTo>
                          <a:pt x="695663" y="-49533"/>
                          <a:pt x="2950357" y="-14809"/>
                          <a:pt x="4114800" y="0"/>
                        </a:cubicBezTo>
                        <a:cubicBezTo>
                          <a:pt x="4202439" y="597687"/>
                          <a:pt x="4042121" y="3225265"/>
                          <a:pt x="4114800" y="4114800"/>
                        </a:cubicBezTo>
                        <a:cubicBezTo>
                          <a:pt x="3603713" y="4066569"/>
                          <a:pt x="1221399" y="4199255"/>
                          <a:pt x="0" y="4114800"/>
                        </a:cubicBezTo>
                        <a:cubicBezTo>
                          <a:pt x="-38581" y="3345607"/>
                          <a:pt x="63341" y="480862"/>
                          <a:pt x="0" y="0"/>
                        </a:cubicBezTo>
                        <a:close/>
                      </a:path>
                      <a:path w="4114800" h="4114800" stroke="0" extrusionOk="0">
                        <a:moveTo>
                          <a:pt x="0" y="0"/>
                        </a:moveTo>
                        <a:cubicBezTo>
                          <a:pt x="647536" y="118645"/>
                          <a:pt x="2889529" y="116012"/>
                          <a:pt x="4114800" y="0"/>
                        </a:cubicBezTo>
                        <a:cubicBezTo>
                          <a:pt x="3981918" y="892967"/>
                          <a:pt x="4199751" y="3250519"/>
                          <a:pt x="4114800" y="4114800"/>
                        </a:cubicBezTo>
                        <a:cubicBezTo>
                          <a:pt x="2079056" y="4249400"/>
                          <a:pt x="986081" y="3957604"/>
                          <a:pt x="0" y="4114800"/>
                        </a:cubicBezTo>
                        <a:cubicBezTo>
                          <a:pt x="-20187" y="3263431"/>
                          <a:pt x="-152480" y="1680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table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F6AABE-FB8A-AC80-9A18-69B088CA44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My name will be great among the nations, from where the sun rises to where it sets. – Malachi 1:11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FF990-A17C-2579-E32D-5C6861BF8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C8C3D-6200-49C3-B99A-A08126F492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alphaModFix amt="49534"/>
            <a:duotone>
              <a:schemeClr val="accent6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08AC-8F86-D2F3-DE24-A1FA980E3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213" y="5867400"/>
            <a:ext cx="1827212" cy="990362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890223-0491-CD45-BCE9-3C7584A470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16AE1-03A5-43EE-9D69-E13117025F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5943600"/>
            <a:ext cx="12188825" cy="91416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89F85-0A92-21A7-9D3B-87EC1E00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384048"/>
            <a:ext cx="109728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F0CD4-A5D2-B5A0-0518-CF2808D5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72799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249A-5DD1-FDA0-633A-808CC7D0B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4013" y="6217920"/>
            <a:ext cx="6858000" cy="3047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lang="en-US" sz="1200" b="0" i="0" spc="-50" baseline="0" smtClean="0">
                <a:solidFill>
                  <a:schemeClr val="tx1"/>
                </a:solidFill>
                <a:effectLst/>
                <a:latin typeface="Azo Sans" panose="020B0603030303020204" pitchFamily="34" charset="77"/>
              </a:defRPr>
            </a:lvl1pPr>
          </a:lstStyle>
          <a:p>
            <a:r>
              <a:rPr lang="en-US" dirty="0"/>
              <a:t>My name will be great among the nations, from where the sun rises to where it sets. – Malachi 1:11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6EB43-61D8-26B6-F454-6B92F72DB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8412" y="381000"/>
            <a:ext cx="4570412" cy="304800"/>
          </a:xfrm>
          <a:prstGeom prst="rect">
            <a:avLst/>
          </a:prstGeom>
        </p:spPr>
        <p:txBody>
          <a:bodyPr vert="horz" lIns="0" tIns="0" rIns="548640" bIns="0" rtlCol="0" anchor="ctr" anchorCtr="0"/>
          <a:lstStyle>
            <a:lvl1pPr algn="r">
              <a:lnSpc>
                <a:spcPct val="85000"/>
              </a:lnSpc>
              <a:defRPr sz="1800" b="1" i="1">
                <a:solidFill>
                  <a:schemeClr val="bg1">
                    <a:alpha val="35081"/>
                  </a:schemeClr>
                </a:solidFill>
                <a:latin typeface="Azo Sans Black" panose="020B0603030303020204" pitchFamily="34" charset="77"/>
              </a:defRPr>
            </a:lvl1pPr>
          </a:lstStyle>
          <a:p>
            <a:r>
              <a:rPr lang="en-US" dirty="0"/>
              <a:t>MAP TALKS</a:t>
            </a:r>
          </a:p>
        </p:txBody>
      </p:sp>
    </p:spTree>
    <p:extLst>
      <p:ext uri="{BB962C8B-B14F-4D97-AF65-F5344CB8AC3E}">
        <p14:creationId xmlns:p14="http://schemas.microsoft.com/office/powerpoint/2010/main" val="11231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1" r:id="rId3"/>
    <p:sldLayoutId id="2147483703" r:id="rId4"/>
    <p:sldLayoutId id="2147483710" r:id="rId5"/>
    <p:sldLayoutId id="2147483705" r:id="rId6"/>
    <p:sldLayoutId id="2147483711" r:id="rId7"/>
    <p:sldLayoutId id="2147483704" r:id="rId8"/>
    <p:sldLayoutId id="2147483713" r:id="rId9"/>
    <p:sldLayoutId id="2147483712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accent4"/>
          </a:solidFill>
          <a:latin typeface="Azo Sans Black" panose="020B06030303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2pPr>
      <a:lvl3pPr marL="628650" indent="-171450" algn="l" defTabSz="914400" rtl="0" eaLnBrk="1" latinLnBrk="0" hangingPunct="1">
        <a:lnSpc>
          <a:spcPct val="100000"/>
        </a:lnSpc>
        <a:spcBef>
          <a:spcPts val="900"/>
        </a:spcBef>
        <a:buClr>
          <a:schemeClr val="accent4"/>
        </a:buClr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4pPr>
      <a:lvl5pPr marL="1200150" indent="-5715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tabLst/>
        <a:defRPr sz="8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151" userDrawn="1">
          <p15:clr>
            <a:srgbClr val="F26B43"/>
          </p15:clr>
        </p15:guide>
        <p15:guide id="4" pos="767" userDrawn="1">
          <p15:clr>
            <a:srgbClr val="F26B43"/>
          </p15:clr>
        </p15:guide>
        <p15:guide id="5" pos="383" userDrawn="1">
          <p15:clr>
            <a:srgbClr val="F26B43"/>
          </p15:clr>
        </p15:guide>
        <p15:guide id="6" pos="6527" userDrawn="1">
          <p15:clr>
            <a:srgbClr val="F26B43"/>
          </p15:clr>
        </p15:guide>
        <p15:guide id="7" pos="6911" userDrawn="1">
          <p15:clr>
            <a:srgbClr val="F26B43"/>
          </p15:clr>
        </p15:guide>
        <p15:guide id="8" pos="7295" userDrawn="1">
          <p15:clr>
            <a:srgbClr val="F26B43"/>
          </p15:clr>
        </p15:guide>
        <p15:guide id="9" orient="horz" pos="624" userDrawn="1">
          <p15:clr>
            <a:srgbClr val="F26B43"/>
          </p15:clr>
        </p15:guide>
        <p15:guide id="10" orient="horz" pos="432" userDrawn="1">
          <p15:clr>
            <a:srgbClr val="F26B43"/>
          </p15:clr>
        </p15:guide>
        <p15:guide id="11" orient="horz" pos="240" userDrawn="1">
          <p15:clr>
            <a:srgbClr val="F26B43"/>
          </p15:clr>
        </p15:guide>
        <p15:guide id="12" orient="horz" pos="3696" userDrawn="1">
          <p15:clr>
            <a:srgbClr val="F26B43"/>
          </p15:clr>
        </p15:guide>
        <p15:guide id="13" orient="horz" pos="3888" userDrawn="1">
          <p15:clr>
            <a:srgbClr val="F26B43"/>
          </p15:clr>
        </p15:guide>
        <p15:guide id="14" orient="horz" pos="4080" userDrawn="1">
          <p15:clr>
            <a:srgbClr val="F26B43"/>
          </p15:clr>
        </p15:guide>
        <p15:guide id="1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yres@nextGENanglican.com" TargetMode="External"/><Relationship Id="rId2" Type="http://schemas.openxmlformats.org/officeDocument/2006/relationships/hyperlink" Target="https://www.nextgenanglican.com/ngli-access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s06web.zoom.us/meeting/register/tZ0kde-sqDgiGNO5MRChKDM8LS62KfrsUzk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greto@nextgenanglican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yres@nextgenanglican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233631-2FA6-C07E-F1FC-43DE3E513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946" y="1600200"/>
            <a:ext cx="8077200" cy="3581400"/>
          </a:xfrm>
        </p:spPr>
        <p:txBody>
          <a:bodyPr anchor="t"/>
          <a:lstStyle/>
          <a:p>
            <a:r>
              <a:rPr lang="en-US" dirty="0"/>
              <a:t>Dr. Elena M. Rhodes, PhD</a:t>
            </a:r>
            <a:br>
              <a:rPr lang="en-US" dirty="0"/>
            </a:br>
            <a:r>
              <a:rPr lang="en-US" sz="3200" dirty="0"/>
              <a:t>Biological Scientist III</a:t>
            </a:r>
            <a:br>
              <a:rPr lang="en-US" sz="3200" dirty="0"/>
            </a:br>
            <a:r>
              <a:rPr lang="en-US" sz="3200" dirty="0"/>
              <a:t>University of Florida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Reverend Susan T. Rhodes</a:t>
            </a:r>
            <a:br>
              <a:rPr lang="en-US" dirty="0"/>
            </a:br>
            <a:r>
              <a:rPr lang="en-US" sz="3200" dirty="0"/>
              <a:t>Assisting Clergy</a:t>
            </a:r>
            <a:br>
              <a:rPr lang="en-US" sz="3200" dirty="0"/>
            </a:br>
            <a:r>
              <a:rPr lang="en-US" sz="3200" dirty="0"/>
              <a:t>Servants of Christ Anglican Church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C93BA-E5FF-6341-5BD3-DC85B89D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system-ui"/>
              </a:rPr>
              <a:t>For through him we both have access to the Father by one Spirit.  Ephesians 2:18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76F8E-CB89-7512-D17D-40872D5AC7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MAP TALKS</a:t>
            </a:r>
          </a:p>
        </p:txBody>
      </p:sp>
    </p:spTree>
    <p:extLst>
      <p:ext uri="{BB962C8B-B14F-4D97-AF65-F5344CB8AC3E}">
        <p14:creationId xmlns:p14="http://schemas.microsoft.com/office/powerpoint/2010/main" val="2589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91292-3299-AABB-E1B9-53C992D0D725}"/>
              </a:ext>
            </a:extLst>
          </p:cNvPr>
          <p:cNvSpPr txBox="1"/>
          <p:nvPr/>
        </p:nvSpPr>
        <p:spPr>
          <a:xfrm>
            <a:off x="912812" y="838200"/>
            <a:ext cx="9677400" cy="4612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lang="en-US" sz="3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Access Leadership Network</a:t>
            </a:r>
            <a:r>
              <a:rPr lang="en-US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AcLN</a:t>
            </a:r>
            <a:r>
              <a:rPr lang="en-US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up for the monthly Newsletter list on our webpage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https://www.nextgenanglican.com/ngli-access</a:t>
            </a: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the work of a Team – email      </a:t>
            </a:r>
            <a:r>
              <a:rPr lang="en-US" sz="28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KAyres@nextGENanglican.com</a:t>
            </a: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1AE9B-5CF7-B424-83D4-AF71BA8AD940}"/>
              </a:ext>
            </a:extLst>
          </p:cNvPr>
          <p:cNvSpPr txBox="1"/>
          <p:nvPr/>
        </p:nvSpPr>
        <p:spPr>
          <a:xfrm>
            <a:off x="1065212" y="838200"/>
            <a:ext cx="9677400" cy="466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and Invite others to attend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Imago Dei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Welcoming Every Voice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collaborative event with Women’s Leadership Initiative and </a:t>
            </a:r>
            <a:r>
              <a:rPr lang="en-US" sz="24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AcLN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listen to voices in the church that are sometimes left out and overlooked.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and women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welcome to attend this event.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us </a:t>
            </a: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 at 8:30 PM</a:t>
            </a: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(ET).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 to receive a zoom invitation.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to register: </a:t>
            </a:r>
            <a:r>
              <a:rPr lang="en-US" sz="2400" u="sng" dirty="0">
                <a:solidFill>
                  <a:srgbClr val="1155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https://us06web.zoom.us/meeting/register/tZ0kde-sqDgiGNO5MRChKDM8LS62KfrsUzkg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29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A22C-5819-D7B4-EE83-7BC52496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Connected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B33F-60B7-E824-578D-7EFBFF50163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2DE7-9EBA-87DC-9742-001B3AE507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E8E54C-CAF7-1B0B-BE45-10690F76B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4013" y="1411441"/>
            <a:ext cx="6858000" cy="14626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A24618-2DA0-52EA-50BA-18FC90A95E73}"/>
              </a:ext>
            </a:extLst>
          </p:cNvPr>
          <p:cNvSpPr txBox="1"/>
          <p:nvPr/>
        </p:nvSpPr>
        <p:spPr>
          <a:xfrm>
            <a:off x="836612" y="3937076"/>
            <a:ext cx="1089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zo Sans" panose="020B0603030303020204"/>
              </a:rPr>
              <a:t>For more information, contact </a:t>
            </a:r>
            <a:r>
              <a:rPr lang="en-US" sz="2000" b="1" dirty="0">
                <a:latin typeface="Azo Sans" panose="020B0603030303020204"/>
              </a:rPr>
              <a:t>Jessica Jones </a:t>
            </a:r>
            <a:r>
              <a:rPr lang="en-US" sz="2000" dirty="0">
                <a:latin typeface="Azo Sans" panose="020B0603030303020204"/>
              </a:rPr>
              <a:t>(</a:t>
            </a:r>
            <a:r>
              <a:rPr lang="en-US" sz="2000" dirty="0">
                <a:latin typeface="Azo Sans" panose="020B0603030303020204"/>
                <a:hlinkClick r:id="rId3"/>
              </a:rPr>
              <a:t>jjones@nextgenanglican.com</a:t>
            </a:r>
            <a:r>
              <a:rPr lang="en-US" sz="2000" dirty="0">
                <a:latin typeface="Azo Sans" panose="020B0603030303020204"/>
              </a:rPr>
              <a:t>)</a:t>
            </a:r>
          </a:p>
          <a:p>
            <a:pPr algn="ctr"/>
            <a:endParaRPr lang="en-US" sz="2000" dirty="0">
              <a:latin typeface="Azo Sans" panose="020B0603030303020204"/>
            </a:endParaRPr>
          </a:p>
          <a:p>
            <a:pPr algn="ctr"/>
            <a:r>
              <a:rPr lang="en-US" sz="2000" b="1" dirty="0">
                <a:latin typeface="Azo Sans" panose="020B0603030303020204"/>
              </a:rPr>
              <a:t>n</a:t>
            </a:r>
            <a:r>
              <a:rPr lang="en-US" sz="2000" b="1" i="0" dirty="0">
                <a:effectLst/>
                <a:latin typeface="Azo Sans" panose="020B0603030303020204"/>
              </a:rPr>
              <a:t>extgenanglican.com</a:t>
            </a:r>
          </a:p>
          <a:p>
            <a:pPr algn="ctr"/>
            <a:endParaRPr lang="en-US" sz="2000" dirty="0">
              <a:latin typeface="Azo Sans" panose="020B0603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7292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A22C-5819-D7B4-EE83-7BC52496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Connected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B33F-60B7-E824-578D-7EFBFF50163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2DE7-9EBA-87DC-9742-001B3AE507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E8E54C-CAF7-1B0B-BE45-10690F76B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4013" y="992805"/>
            <a:ext cx="6858000" cy="22998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A24618-2DA0-52EA-50BA-18FC90A95E73}"/>
              </a:ext>
            </a:extLst>
          </p:cNvPr>
          <p:cNvSpPr txBox="1"/>
          <p:nvPr/>
        </p:nvSpPr>
        <p:spPr>
          <a:xfrm>
            <a:off x="836612" y="3937076"/>
            <a:ext cx="1089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zo Sans" panose="020B0603030303020204"/>
              </a:rPr>
              <a:t>For more information, contact </a:t>
            </a:r>
            <a:r>
              <a:rPr lang="en-US" sz="2000" b="1" dirty="0">
                <a:latin typeface="Azo Sans" panose="020B0603030303020204"/>
              </a:rPr>
              <a:t>Kathy Ayres </a:t>
            </a:r>
            <a:r>
              <a:rPr lang="en-US" sz="2000" dirty="0">
                <a:latin typeface="Azo Sans" panose="020B0603030303020204"/>
              </a:rPr>
              <a:t>(</a:t>
            </a:r>
            <a:r>
              <a:rPr lang="en-US" sz="2000" dirty="0">
                <a:latin typeface="Azo Sans" panose="020B0603030303020204"/>
                <a:hlinkClick r:id="rId3"/>
              </a:rPr>
              <a:t>kayres@nextgenanglican.com</a:t>
            </a:r>
            <a:r>
              <a:rPr lang="en-US" sz="2000" dirty="0">
                <a:latin typeface="Azo Sans" panose="020B0603030303020204"/>
              </a:rPr>
              <a:t>)</a:t>
            </a:r>
          </a:p>
          <a:p>
            <a:pPr algn="ctr"/>
            <a:endParaRPr lang="en-US" sz="2000" dirty="0">
              <a:latin typeface="Azo Sans" panose="020B0603030303020204"/>
            </a:endParaRPr>
          </a:p>
          <a:p>
            <a:pPr algn="ctr"/>
            <a:r>
              <a:rPr lang="en-US" sz="2000" b="1" dirty="0">
                <a:latin typeface="Azo Sans" panose="020B0603030303020204"/>
              </a:rPr>
              <a:t>n</a:t>
            </a:r>
            <a:r>
              <a:rPr lang="en-US" sz="2000" b="1" i="0" dirty="0">
                <a:effectLst/>
                <a:latin typeface="Azo Sans" panose="020B0603030303020204"/>
              </a:rPr>
              <a:t>extgenanglican.com</a:t>
            </a:r>
          </a:p>
          <a:p>
            <a:pPr algn="ctr"/>
            <a:endParaRPr lang="en-US" sz="2000" dirty="0">
              <a:latin typeface="Azo Sans" panose="020B0603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4228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26D0-0BEA-F776-E903-E94AB9F9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Barriers</a:t>
            </a:r>
            <a:br>
              <a:rPr lang="en-US" dirty="0"/>
            </a:br>
            <a:r>
              <a:rPr lang="en-US" dirty="0"/>
              <a:t>Creating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1E0BC-D302-3289-A1A1-82D59FEA0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Integrating people affected by “invisible” disabilities</a:t>
            </a:r>
          </a:p>
          <a:p>
            <a:r>
              <a:rPr lang="en-US" dirty="0"/>
              <a:t>Into the life of the Church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BC607E0-C720-50F0-38F7-64F9A3684F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AB1861-FBB7-5660-1EF7-18CF24B1858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4280342-E490-CA81-F94C-1DE025E9C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144954"/>
            <a:ext cx="3426069" cy="4568092"/>
          </a:xfrm>
          <a:prstGeom prst="rect">
            <a:avLst/>
          </a:prstGeom>
        </p:spPr>
      </p:pic>
      <p:pic>
        <p:nvPicPr>
          <p:cNvPr id="3" name="Picture 2" descr="A group of people sitting around a table with food and drinks&#10;&#10;Description automatically generated with medium confidence">
            <a:extLst>
              <a:ext uri="{FF2B5EF4-FFF2-40B4-BE49-F238E27FC236}">
                <a16:creationId xmlns:a16="http://schemas.microsoft.com/office/drawing/2014/main" id="{D96C05F6-C8F6-F412-4C5E-856496C4E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412" y="2286000"/>
            <a:ext cx="6827519" cy="2725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4E08C-4194-ACF2-1C90-ED50085559DB}"/>
              </a:ext>
            </a:extLst>
          </p:cNvPr>
          <p:cNvSpPr txBox="1"/>
          <p:nvPr/>
        </p:nvSpPr>
        <p:spPr>
          <a:xfrm>
            <a:off x="1141412" y="41148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zo Sans Black" panose="020B0603030303020204"/>
              </a:rPr>
              <a:t>Family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A25FA-6C07-D6DF-32E2-6F0A6F09A8FD}"/>
              </a:ext>
            </a:extLst>
          </p:cNvPr>
          <p:cNvSpPr txBox="1"/>
          <p:nvPr/>
        </p:nvSpPr>
        <p:spPr>
          <a:xfrm>
            <a:off x="5103812" y="1547634"/>
            <a:ext cx="2136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zo Sans Black" panose="020B0603030303020204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31015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pic>
        <p:nvPicPr>
          <p:cNvPr id="2" name="Picture 1" descr="A picture containing indoor, person, clothes&#10;&#10;Description automatically generated">
            <a:extLst>
              <a:ext uri="{FF2B5EF4-FFF2-40B4-BE49-F238E27FC236}">
                <a16:creationId xmlns:a16="http://schemas.microsoft.com/office/drawing/2014/main" id="{D999B568-1C6A-C392-B281-E932BFA7EB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17217" y="1671995"/>
            <a:ext cx="5599311" cy="3017322"/>
          </a:xfrm>
          <a:prstGeom prst="rect">
            <a:avLst/>
          </a:prstGeom>
        </p:spPr>
      </p:pic>
      <p:pic>
        <p:nvPicPr>
          <p:cNvPr id="3" name="Picture 2" descr="Hand Emoji Clipart Emogi - Praying Emoji, HD Png Download, Free Download">
            <a:extLst>
              <a:ext uri="{FF2B5EF4-FFF2-40B4-BE49-F238E27FC236}">
                <a16:creationId xmlns:a16="http://schemas.microsoft.com/office/drawing/2014/main" id="{10F17B83-339B-9F3F-5BBF-C7015B8CB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776936"/>
            <a:ext cx="2887276" cy="288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E36A59-DC5D-4912-7964-0549022DE28C}"/>
              </a:ext>
            </a:extLst>
          </p:cNvPr>
          <p:cNvSpPr txBox="1"/>
          <p:nvPr/>
        </p:nvSpPr>
        <p:spPr>
          <a:xfrm>
            <a:off x="6721817" y="3644695"/>
            <a:ext cx="39184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zo Sans Black" panose="020B0603030303020204"/>
              </a:rPr>
              <a:t>Listen,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zo Sans Black" panose="020B0603030303020204"/>
              </a:rPr>
              <a:t>Love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zo Sans Black" panose="020B0603030303020204"/>
              </a:rPr>
              <a:t>,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zo Sans Black" panose="020B0603030303020204"/>
              </a:rPr>
              <a:t>and Pray*</a:t>
            </a:r>
            <a:endParaRPr lang="en-US" sz="4000" dirty="0">
              <a:latin typeface="Azo Sans Black" panose="020B0603030303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14148-083E-CF08-F8CD-58F95A2FC0C1}"/>
              </a:ext>
            </a:extLst>
          </p:cNvPr>
          <p:cNvSpPr txBox="1"/>
          <p:nvPr/>
        </p:nvSpPr>
        <p:spPr>
          <a:xfrm>
            <a:off x="9142412" y="5702491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zo Sans Black" panose="020B0603030303020204"/>
              </a:rPr>
              <a:t>*Christian Healing Ministries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5439A-CF3D-04D9-E138-01754188F89A}"/>
              </a:ext>
            </a:extLst>
          </p:cNvPr>
          <p:cNvSpPr txBox="1"/>
          <p:nvPr/>
        </p:nvSpPr>
        <p:spPr>
          <a:xfrm>
            <a:off x="684212" y="331857"/>
            <a:ext cx="1341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zo Sans Black" panose="020B0603030303020204"/>
              </a:rPr>
              <a:t>Serve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81B7D-A4B7-FDD9-EA6D-212890F079BB}"/>
              </a:ext>
            </a:extLst>
          </p:cNvPr>
          <p:cNvSpPr txBox="1"/>
          <p:nvPr/>
        </p:nvSpPr>
        <p:spPr>
          <a:xfrm>
            <a:off x="10437812" y="832195"/>
            <a:ext cx="1086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zo Sans Black" panose="020B0603030303020204"/>
              </a:rPr>
              <a:t>Pray</a:t>
            </a:r>
          </a:p>
        </p:txBody>
      </p:sp>
    </p:spTree>
    <p:extLst>
      <p:ext uri="{BB962C8B-B14F-4D97-AF65-F5344CB8AC3E}">
        <p14:creationId xmlns:p14="http://schemas.microsoft.com/office/powerpoint/2010/main" val="41443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E8E54C-CAF7-1B0B-BE45-10690F76B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564" y="990600"/>
            <a:ext cx="9145696" cy="1950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E8E54C-CAF7-1B0B-BE45-10690F76B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412" y="3429000"/>
            <a:ext cx="6858000" cy="22998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6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17AE-B791-3A01-B3C5-D99D676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108770"/>
            <a:ext cx="10972800" cy="9144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Mission: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D9B46-F896-DD22-8F9B-9240E56B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3E6C9C-5BFB-1583-46B8-1079126B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5D244-277A-65ED-FFB2-A8116D23786A}"/>
              </a:ext>
            </a:extLst>
          </p:cNvPr>
          <p:cNvSpPr txBox="1"/>
          <p:nvPr/>
        </p:nvSpPr>
        <p:spPr>
          <a:xfrm>
            <a:off x="836612" y="1752600"/>
            <a:ext cx="960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Encourage proactive and intentional belonging, and participation of anyone affected by disability.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Come alongside churches, ministry workers, and parishioners, to remove barriers and to create community among all God’s image bearers.</a:t>
            </a:r>
          </a:p>
        </p:txBody>
      </p:sp>
    </p:spTree>
    <p:extLst>
      <p:ext uri="{BB962C8B-B14F-4D97-AF65-F5344CB8AC3E}">
        <p14:creationId xmlns:p14="http://schemas.microsoft.com/office/powerpoint/2010/main" val="18645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17AE-B791-3A01-B3C5-D99D676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723886"/>
            <a:ext cx="10972800" cy="9144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Vision: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D9B46-F896-DD22-8F9B-9240E56B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3E6C9C-5BFB-1583-46B8-1079126B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5D244-277A-65ED-FFB2-A8116D23786A}"/>
              </a:ext>
            </a:extLst>
          </p:cNvPr>
          <p:cNvSpPr txBox="1"/>
          <p:nvPr/>
        </p:nvSpPr>
        <p:spPr>
          <a:xfrm>
            <a:off x="760412" y="1371600"/>
            <a:ext cx="1005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Provide advocacy for persons affected by disability who require some accommodation to participate fully.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Provide training for churches regarding building community to promote belonging, participation, growth, and service.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Provide resources for best practices in re-envisioning communities where all are recognized as fearfully and wonderfully made, specifically in the areas of liturgical life together.</a:t>
            </a:r>
          </a:p>
        </p:txBody>
      </p:sp>
    </p:spTree>
    <p:extLst>
      <p:ext uri="{BB962C8B-B14F-4D97-AF65-F5344CB8AC3E}">
        <p14:creationId xmlns:p14="http://schemas.microsoft.com/office/powerpoint/2010/main" val="27459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D9B46-F896-DD22-8F9B-9240E56B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3E6C9C-5BFB-1583-46B8-1079126B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 dirty="0"/>
              <a:t>MAP TALKS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5D244-277A-65ED-FFB2-A8116D23786A}"/>
              </a:ext>
            </a:extLst>
          </p:cNvPr>
          <p:cNvSpPr txBox="1"/>
          <p:nvPr/>
        </p:nvSpPr>
        <p:spPr>
          <a:xfrm>
            <a:off x="1065212" y="1371600"/>
            <a:ext cx="960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Leadership Team</a:t>
            </a:r>
          </a:p>
          <a:p>
            <a:r>
              <a:rPr lang="en-US" sz="3200" dirty="0"/>
              <a:t>Triad of Leadership: one chair and two co-chairs.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accent3"/>
                </a:solidFill>
              </a:rPr>
              <a:t>Steering Committee</a:t>
            </a:r>
          </a:p>
          <a:p>
            <a:r>
              <a:rPr lang="en-US" sz="3200" dirty="0"/>
              <a:t>Leads and guides Access Leadership Network, making administrative decisions through seeking the Lord’s guidance and reaching mutual consensus.</a:t>
            </a:r>
          </a:p>
        </p:txBody>
      </p:sp>
    </p:spTree>
    <p:extLst>
      <p:ext uri="{BB962C8B-B14F-4D97-AF65-F5344CB8AC3E}">
        <p14:creationId xmlns:p14="http://schemas.microsoft.com/office/powerpoint/2010/main" val="13909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31D4-619F-C530-7850-610847F556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94013" y="6217920"/>
            <a:ext cx="6858000" cy="304799"/>
          </a:xfrm>
        </p:spPr>
        <p:txBody>
          <a:bodyPr/>
          <a:lstStyle/>
          <a:p>
            <a:r>
              <a:rPr lang="en-US" b="0" i="0" dirty="0">
                <a:effectLst/>
                <a:latin typeface="system-ui"/>
              </a:rPr>
              <a:t>For through him we both have access to the Father by one Spirit.  Ephesians 2:18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F755-1BE5-8A6E-23B3-7AC7C8D40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18412" y="381000"/>
            <a:ext cx="4570412" cy="304800"/>
          </a:xfrm>
        </p:spPr>
        <p:txBody>
          <a:bodyPr/>
          <a:lstStyle/>
          <a:p>
            <a:r>
              <a:rPr lang="en-US"/>
              <a:t>MAP TALKS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6DAD642-C581-B597-0827-FFAE4958C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23623"/>
              </p:ext>
            </p:extLst>
          </p:nvPr>
        </p:nvGraphicFramePr>
        <p:xfrm>
          <a:off x="2031471" y="449580"/>
          <a:ext cx="7720542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D3B377-D040-9E08-285C-B12A518F421B}"/>
              </a:ext>
            </a:extLst>
          </p:cNvPr>
          <p:cNvSpPr txBox="1"/>
          <p:nvPr/>
        </p:nvSpPr>
        <p:spPr>
          <a:xfrm>
            <a:off x="848074" y="685800"/>
            <a:ext cx="9309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zo Sans Black" panose="020B0603030303020204"/>
              </a:rPr>
              <a:t>Research guides and informs Advocacy, Resources and Training</a:t>
            </a:r>
          </a:p>
        </p:txBody>
      </p:sp>
    </p:spTree>
    <p:extLst>
      <p:ext uri="{BB962C8B-B14F-4D97-AF65-F5344CB8AC3E}">
        <p14:creationId xmlns:p14="http://schemas.microsoft.com/office/powerpoint/2010/main" val="38226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1Mission 2022 A">
      <a:dk1>
        <a:srgbClr val="4E4E4F"/>
      </a:dk1>
      <a:lt1>
        <a:srgbClr val="FFFFFF"/>
      </a:lt1>
      <a:dk2>
        <a:srgbClr val="15364B"/>
      </a:dk2>
      <a:lt2>
        <a:srgbClr val="DDC68C"/>
      </a:lt2>
      <a:accent1>
        <a:srgbClr val="C19B2E"/>
      </a:accent1>
      <a:accent2>
        <a:srgbClr val="B36F28"/>
      </a:accent2>
      <a:accent3>
        <a:srgbClr val="A53723"/>
      </a:accent3>
      <a:accent4>
        <a:srgbClr val="517179"/>
      </a:accent4>
      <a:accent5>
        <a:srgbClr val="8DA852"/>
      </a:accent5>
      <a:accent6>
        <a:srgbClr val="64A6B4"/>
      </a:accent6>
      <a:hlink>
        <a:srgbClr val="4D9CAD"/>
      </a:hlink>
      <a:folHlink>
        <a:srgbClr val="8C4D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C038C0-42FB-C34E-BD94-53B271B74B9B}" vid="{0A5B04CE-081F-2D46-9E0E-725F06B0A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Mission 2022 A">
    <a:dk1>
      <a:srgbClr val="4E4E4F"/>
    </a:dk1>
    <a:lt1>
      <a:srgbClr val="FFFFFF"/>
    </a:lt1>
    <a:dk2>
      <a:srgbClr val="15364B"/>
    </a:dk2>
    <a:lt2>
      <a:srgbClr val="DDC68C"/>
    </a:lt2>
    <a:accent1>
      <a:srgbClr val="C19B2E"/>
    </a:accent1>
    <a:accent2>
      <a:srgbClr val="B36F28"/>
    </a:accent2>
    <a:accent3>
      <a:srgbClr val="A53723"/>
    </a:accent3>
    <a:accent4>
      <a:srgbClr val="517179"/>
    </a:accent4>
    <a:accent5>
      <a:srgbClr val="8DA852"/>
    </a:accent5>
    <a:accent6>
      <a:srgbClr val="64A6B4"/>
    </a:accent6>
    <a:hlink>
      <a:srgbClr val="4D9CAD"/>
    </a:hlink>
    <a:folHlink>
      <a:srgbClr val="8C4D8C"/>
    </a:folHlink>
  </a:clrScheme>
</a:themeOverride>
</file>

<file path=ppt/theme/themeOverride2.xml><?xml version="1.0" encoding="utf-8"?>
<a:themeOverride xmlns:a="http://schemas.openxmlformats.org/drawingml/2006/main">
  <a:clrScheme name="1Mission 2022 A">
    <a:dk1>
      <a:srgbClr val="4E4E4F"/>
    </a:dk1>
    <a:lt1>
      <a:srgbClr val="FFFFFF"/>
    </a:lt1>
    <a:dk2>
      <a:srgbClr val="15364B"/>
    </a:dk2>
    <a:lt2>
      <a:srgbClr val="DDC68C"/>
    </a:lt2>
    <a:accent1>
      <a:srgbClr val="C19B2E"/>
    </a:accent1>
    <a:accent2>
      <a:srgbClr val="B36F28"/>
    </a:accent2>
    <a:accent3>
      <a:srgbClr val="A53723"/>
    </a:accent3>
    <a:accent4>
      <a:srgbClr val="517179"/>
    </a:accent4>
    <a:accent5>
      <a:srgbClr val="8DA852"/>
    </a:accent5>
    <a:accent6>
      <a:srgbClr val="64A6B4"/>
    </a:accent6>
    <a:hlink>
      <a:srgbClr val="4D9CAD"/>
    </a:hlink>
    <a:folHlink>
      <a:srgbClr val="8C4D8C"/>
    </a:folHlink>
  </a:clrScheme>
</a:themeOverride>
</file>

<file path=ppt/theme/themeOverride3.xml><?xml version="1.0" encoding="utf-8"?>
<a:themeOverride xmlns:a="http://schemas.openxmlformats.org/drawingml/2006/main">
  <a:clrScheme name="1Mission 2022 A">
    <a:dk1>
      <a:srgbClr val="4E4E4F"/>
    </a:dk1>
    <a:lt1>
      <a:srgbClr val="FFFFFF"/>
    </a:lt1>
    <a:dk2>
      <a:srgbClr val="15364B"/>
    </a:dk2>
    <a:lt2>
      <a:srgbClr val="DDC68C"/>
    </a:lt2>
    <a:accent1>
      <a:srgbClr val="C19B2E"/>
    </a:accent1>
    <a:accent2>
      <a:srgbClr val="B36F28"/>
    </a:accent2>
    <a:accent3>
      <a:srgbClr val="A53723"/>
    </a:accent3>
    <a:accent4>
      <a:srgbClr val="517179"/>
    </a:accent4>
    <a:accent5>
      <a:srgbClr val="8DA852"/>
    </a:accent5>
    <a:accent6>
      <a:srgbClr val="64A6B4"/>
    </a:accent6>
    <a:hlink>
      <a:srgbClr val="4D9CAD"/>
    </a:hlink>
    <a:folHlink>
      <a:srgbClr val="8C4D8C"/>
    </a:folHlink>
  </a:clrScheme>
</a:themeOverride>
</file>

<file path=ppt/theme/themeOverride4.xml><?xml version="1.0" encoding="utf-8"?>
<a:themeOverride xmlns:a="http://schemas.openxmlformats.org/drawingml/2006/main">
  <a:clrScheme name="1Mission 2022 A">
    <a:dk1>
      <a:srgbClr val="4E4E4F"/>
    </a:dk1>
    <a:lt1>
      <a:srgbClr val="FFFFFF"/>
    </a:lt1>
    <a:dk2>
      <a:srgbClr val="15364B"/>
    </a:dk2>
    <a:lt2>
      <a:srgbClr val="DDC68C"/>
    </a:lt2>
    <a:accent1>
      <a:srgbClr val="C19B2E"/>
    </a:accent1>
    <a:accent2>
      <a:srgbClr val="B36F28"/>
    </a:accent2>
    <a:accent3>
      <a:srgbClr val="A53723"/>
    </a:accent3>
    <a:accent4>
      <a:srgbClr val="517179"/>
    </a:accent4>
    <a:accent5>
      <a:srgbClr val="8DA852"/>
    </a:accent5>
    <a:accent6>
      <a:srgbClr val="64A6B4"/>
    </a:accent6>
    <a:hlink>
      <a:srgbClr val="4D9CAD"/>
    </a:hlink>
    <a:folHlink>
      <a:srgbClr val="8C4D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506</TotalTime>
  <Words>610</Words>
  <Application>Microsoft Office PowerPoint</Application>
  <PresentationFormat>Custom</PresentationFormat>
  <Paragraphs>80</Paragraphs>
  <Slides>13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Azo Sans</vt:lpstr>
      <vt:lpstr>Azo Sans Black</vt:lpstr>
      <vt:lpstr>Azo Sans Light</vt:lpstr>
      <vt:lpstr>Calibri</vt:lpstr>
      <vt:lpstr>Symbol</vt:lpstr>
      <vt:lpstr>system-ui</vt:lpstr>
      <vt:lpstr>Verdana</vt:lpstr>
      <vt:lpstr>Custom Design</vt:lpstr>
      <vt:lpstr>Dr. Elena M. Rhodes, PhD Biological Scientist III University of Florida  The Reverend Susan T. Rhodes Assisting Clergy Servants of Christ Anglican Church  </vt:lpstr>
      <vt:lpstr>Removing Barriers Creating Community</vt:lpstr>
      <vt:lpstr>PowerPoint Presentation</vt:lpstr>
      <vt:lpstr>PowerPoint Presentation</vt:lpstr>
      <vt:lpstr>PowerPoint Presentation</vt:lpstr>
      <vt:lpstr>Mission:</vt:lpstr>
      <vt:lpstr>Vision:</vt:lpstr>
      <vt:lpstr>PowerPoint Presentation</vt:lpstr>
      <vt:lpstr>PowerPoint Presentation</vt:lpstr>
      <vt:lpstr>PowerPoint Presentation</vt:lpstr>
      <vt:lpstr>PowerPoint Presentation</vt:lpstr>
      <vt:lpstr>Get Connected</vt:lpstr>
      <vt:lpstr>Get Connected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Rev.  Dhiloraj Canagasabey</dc:title>
  <dc:creator>ken@newwineskins.org</dc:creator>
  <cp:lastModifiedBy>Kathy Ayres</cp:lastModifiedBy>
  <cp:revision>3</cp:revision>
  <dcterms:created xsi:type="dcterms:W3CDTF">2022-08-17T18:11:27Z</dcterms:created>
  <dcterms:modified xsi:type="dcterms:W3CDTF">2023-01-14T20:57:04Z</dcterms:modified>
</cp:coreProperties>
</file>